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34"/>
  </p:notesMasterIdLst>
  <p:sldIdLst>
    <p:sldId id="266" r:id="rId5"/>
    <p:sldId id="257" r:id="rId6"/>
    <p:sldId id="268" r:id="rId7"/>
    <p:sldId id="297" r:id="rId8"/>
    <p:sldId id="298" r:id="rId9"/>
    <p:sldId id="299" r:id="rId10"/>
    <p:sldId id="305" r:id="rId11"/>
    <p:sldId id="293" r:id="rId12"/>
    <p:sldId id="301" r:id="rId13"/>
    <p:sldId id="302" r:id="rId14"/>
    <p:sldId id="303" r:id="rId15"/>
    <p:sldId id="304" r:id="rId16"/>
    <p:sldId id="281" r:id="rId17"/>
    <p:sldId id="282" r:id="rId18"/>
    <p:sldId id="279" r:id="rId19"/>
    <p:sldId id="283" r:id="rId20"/>
    <p:sldId id="284" r:id="rId21"/>
    <p:sldId id="285" r:id="rId22"/>
    <p:sldId id="277" r:id="rId23"/>
    <p:sldId id="278" r:id="rId24"/>
    <p:sldId id="290" r:id="rId25"/>
    <p:sldId id="291" r:id="rId26"/>
    <p:sldId id="272" r:id="rId27"/>
    <p:sldId id="280" r:id="rId28"/>
    <p:sldId id="273" r:id="rId29"/>
    <p:sldId id="274" r:id="rId30"/>
    <p:sldId id="275" r:id="rId31"/>
    <p:sldId id="276" r:id="rId32"/>
    <p:sldId id="292"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2E12"/>
    <a:srgbClr val="003A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08" autoAdjust="0"/>
    <p:restoredTop sz="94660"/>
  </p:normalViewPr>
  <p:slideViewPr>
    <p:cSldViewPr snapToGrid="0">
      <p:cViewPr varScale="1">
        <p:scale>
          <a:sx n="76" d="100"/>
          <a:sy n="76" d="100"/>
        </p:scale>
        <p:origin x="114" y="76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DB6F77-31B3-44A6-9538-7D3B84B14A3E}" type="datetimeFigureOut">
              <a:rPr lang="en-US" smtClean="0"/>
              <a:t>3/10/2020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BEC92D-C8E2-4A8F-BF2D-75109D630128}" type="slidenum">
              <a:rPr lang="en-US" smtClean="0"/>
              <a:t>‹#›</a:t>
            </a:fld>
            <a:endParaRPr lang="en-US" dirty="0"/>
          </a:p>
        </p:txBody>
      </p:sp>
    </p:spTree>
    <p:extLst>
      <p:ext uri="{BB962C8B-B14F-4D97-AF65-F5344CB8AC3E}">
        <p14:creationId xmlns:p14="http://schemas.microsoft.com/office/powerpoint/2010/main" val="3804819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7B24132-C908-474C-84C6-F33F0E9C2824}"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A0D6BE-6A5B-4B1A-AB35-D5FFCCF5138B}"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E8BD5B-87CC-4318-9824-F4CA83CB0BAF}"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E2AA5E-62DB-4209-84D2-A3A9C66875BD}"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8EF27-61CD-4273-9CC6-8B5AB469D6E9}"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614D88-E4A3-4915-A946-C7B143E0147E}" type="datetime1">
              <a:rPr lang="en-US" smtClean="0"/>
              <a:t>3/10/2020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C41193-F002-4F22-ACB4-105512D85B33}" type="datetime1">
              <a:rPr lang="en-US" smtClean="0"/>
              <a:t>3/10/2020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3B2B57F-0B3C-4FE7-8F56-8C4115027F2E}" type="datetime1">
              <a:rPr lang="en-US" smtClean="0"/>
              <a:t>3/10/2020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0E8098D-3BCA-4496-B67F-08ABED3A79F9}" type="datetime1">
              <a:rPr lang="en-US" smtClean="0"/>
              <a:t>3/10/2020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F4F9A14-79CD-4DBB-8A95-93FAB90953CE}" type="datetime1">
              <a:rPr lang="en-US" smtClean="0"/>
              <a:t>3/10/2020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FCCA62-85F4-4E91-8034-B3A4AEB2ACA5}" type="datetime1">
              <a:rPr lang="en-US" smtClean="0"/>
              <a:t>3/10/2020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3A5D">
            <a:alpha val="0"/>
          </a:srgbClr>
        </a:solid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7739FE2-C7BB-439D-8EFA-EB059A6AF0B6}" type="datetime1">
              <a:rPr lang="en-US" smtClean="0"/>
              <a:t>3/10/2020</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D2CB7376-88AF-4349-85CD-6EA374F2BC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21">
            <a:extLst>
              <a:ext uri="{FF2B5EF4-FFF2-40B4-BE49-F238E27FC236}">
                <a16:creationId xmlns:a16="http://schemas.microsoft.com/office/drawing/2014/main" id="{B76D919A-FC3E-4B4E-BAF0-ED6CFB8DC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1065197" y="5120640"/>
            <a:ext cx="10058400" cy="822960"/>
          </a:xfrm>
        </p:spPr>
        <p:txBody>
          <a:bodyPr>
            <a:normAutofit/>
          </a:bodyPr>
          <a:lstStyle/>
          <a:p>
            <a:r>
              <a:rPr lang="en-US" sz="4800">
                <a:solidFill>
                  <a:srgbClr val="FFFFFF"/>
                </a:solidFill>
              </a:rPr>
              <a:t>DF Coaching</a:t>
            </a:r>
            <a:endParaRPr lang="en-US" sz="4800" dirty="0">
              <a:solidFill>
                <a:srgbClr val="FFFFFF"/>
              </a:solidFill>
            </a:endParaRP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1065212" y="5943600"/>
            <a:ext cx="10058400" cy="543513"/>
          </a:xfrm>
        </p:spPr>
        <p:txBody>
          <a:bodyPr>
            <a:normAutofit/>
          </a:bodyPr>
          <a:lstStyle/>
          <a:p>
            <a:r>
              <a:rPr lang="en-US" sz="1500" dirty="0">
                <a:solidFill>
                  <a:srgbClr val="FFFFFF"/>
                </a:solidFill>
              </a:rPr>
              <a:t>A web application for coaching and scorecard process automation</a:t>
            </a:r>
          </a:p>
        </p:txBody>
      </p:sp>
      <p:sp>
        <p:nvSpPr>
          <p:cNvPr id="24" name="Rectangle 23">
            <a:extLst>
              <a:ext uri="{FF2B5EF4-FFF2-40B4-BE49-F238E27FC236}">
                <a16:creationId xmlns:a16="http://schemas.microsoft.com/office/drawing/2014/main" id="{8F66ACBD-1C82-4782-AA7C-05504DD7DE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rgbClr val="E62E12"/>
          </a:solidFill>
          <a:ln>
            <a:solidFill>
              <a:srgbClr val="E62E12"/>
            </a:solid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4415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0E9CD5D-69A9-46F8-87F0-8E66F7829B9A}"/>
              </a:ext>
            </a:extLst>
          </p:cNvPr>
          <p:cNvPicPr>
            <a:picLocks noChangeAspect="1"/>
          </p:cNvPicPr>
          <p:nvPr/>
        </p:nvPicPr>
        <p:blipFill>
          <a:blip r:embed="rId2"/>
          <a:stretch>
            <a:fillRect/>
          </a:stretch>
        </p:blipFill>
        <p:spPr>
          <a:xfrm>
            <a:off x="1482642" y="633399"/>
            <a:ext cx="3904693" cy="4160737"/>
          </a:xfrm>
          <a:prstGeom prst="rect">
            <a:avLst/>
          </a:prstGeom>
        </p:spPr>
      </p:pic>
      <p:sp useBgFill="1">
        <p:nvSpPr>
          <p:cNvPr id="29" name="Rectangle 28">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7010401" y="634947"/>
            <a:ext cx="4539342" cy="698554"/>
          </a:xfrm>
        </p:spPr>
        <p:txBody>
          <a:bodyPr>
            <a:normAutofit/>
          </a:bodyPr>
          <a:lstStyle/>
          <a:p>
            <a:r>
              <a:rPr lang="en-US" sz="4000" dirty="0"/>
              <a:t>Dashboard - Sidebar</a:t>
            </a:r>
          </a:p>
        </p:txBody>
      </p:sp>
      <p:cxnSp>
        <p:nvCxnSpPr>
          <p:cNvPr id="31" name="Straight Connector 30">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7113817" y="1591893"/>
            <a:ext cx="4539342" cy="4285223"/>
          </a:xfrm>
          <a:solidFill>
            <a:schemeClr val="bg1"/>
          </a:solidFill>
        </p:spPr>
        <p:txBody>
          <a:bodyPr>
            <a:normAutofit fontScale="92500" lnSpcReduction="20000"/>
          </a:bodyPr>
          <a:lstStyle/>
          <a:p>
            <a:pPr>
              <a:lnSpc>
                <a:spcPct val="120000"/>
              </a:lnSpc>
              <a:buClr>
                <a:schemeClr val="bg1"/>
              </a:buClr>
              <a:buFont typeface="Wingdings" panose="05000000000000000000" pitchFamily="2" charset="2"/>
              <a:buChar char="v"/>
            </a:pPr>
            <a:r>
              <a:rPr lang="en-US" sz="1100" b="1" dirty="0"/>
              <a:t>  1. Hamburger Button</a:t>
            </a:r>
          </a:p>
          <a:p>
            <a:pPr lvl="1">
              <a:lnSpc>
                <a:spcPct val="120000"/>
              </a:lnSpc>
              <a:buClr>
                <a:srgbClr val="003A5D"/>
              </a:buClr>
              <a:buFont typeface="Wingdings" panose="05000000000000000000" pitchFamily="2" charset="2"/>
              <a:buChar char="Ø"/>
            </a:pPr>
            <a:r>
              <a:rPr lang="en-US" sz="1100" dirty="0"/>
              <a:t> Toggle the button to collapse and </a:t>
            </a:r>
            <a:r>
              <a:rPr lang="en-US" sz="1100" dirty="0" err="1"/>
              <a:t>uncollapse</a:t>
            </a:r>
            <a:r>
              <a:rPr lang="en-US" sz="1100" dirty="0"/>
              <a:t> the sidebar menu</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2. Dashboard Button</a:t>
            </a:r>
          </a:p>
          <a:p>
            <a:pPr lvl="1">
              <a:lnSpc>
                <a:spcPct val="120000"/>
              </a:lnSpc>
              <a:buClr>
                <a:srgbClr val="003A5D"/>
              </a:buClr>
              <a:buFont typeface="Wingdings" panose="05000000000000000000" pitchFamily="2" charset="2"/>
              <a:buChar char="Ø"/>
            </a:pPr>
            <a:r>
              <a:rPr lang="en-GB" sz="1100" dirty="0"/>
              <a:t> Redirects the user to his/her dashboard</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3. Create Session Button</a:t>
            </a:r>
            <a:endParaRPr lang="en-US" sz="1100" dirty="0"/>
          </a:p>
          <a:p>
            <a:pPr lvl="1">
              <a:lnSpc>
                <a:spcPct val="120000"/>
              </a:lnSpc>
              <a:buClr>
                <a:srgbClr val="003A5D"/>
              </a:buClr>
              <a:buFont typeface="Wingdings" panose="05000000000000000000" pitchFamily="2" charset="2"/>
              <a:buChar char="Ø"/>
            </a:pPr>
            <a:r>
              <a:rPr lang="en-GB" sz="1100" dirty="0"/>
              <a:t> Clicking this button will trigger the form for creating session</a:t>
            </a:r>
          </a:p>
          <a:p>
            <a:pPr marL="201168" lvl="1" indent="0">
              <a:lnSpc>
                <a:spcPct val="120000"/>
              </a:lnSpc>
              <a:buClr>
                <a:srgbClr val="003A5D"/>
              </a:buClr>
              <a:buNone/>
            </a:pPr>
            <a:endParaRPr lang="en-US" sz="1100" dirty="0"/>
          </a:p>
          <a:p>
            <a:pPr marL="201168" lvl="1" indent="0">
              <a:lnSpc>
                <a:spcPct val="120000"/>
              </a:lnSpc>
              <a:buNone/>
            </a:pPr>
            <a:r>
              <a:rPr lang="en-US" sz="1100" b="1" dirty="0"/>
              <a:t>4. History Button</a:t>
            </a:r>
          </a:p>
          <a:p>
            <a:pPr lvl="1">
              <a:lnSpc>
                <a:spcPct val="120000"/>
              </a:lnSpc>
              <a:buClr>
                <a:srgbClr val="003A5D"/>
              </a:buClr>
              <a:buFont typeface="Wingdings" panose="05000000000000000000" pitchFamily="2" charset="2"/>
              <a:buChar char="Ø"/>
            </a:pPr>
            <a:r>
              <a:rPr lang="en-US" sz="1100" dirty="0"/>
              <a:t> </a:t>
            </a:r>
            <a:r>
              <a:rPr lang="en-GB" sz="1100" dirty="0"/>
              <a:t>Redirects the user to the table view of his/her session history</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5. Feedback Button</a:t>
            </a:r>
          </a:p>
          <a:p>
            <a:pPr lvl="1">
              <a:lnSpc>
                <a:spcPct val="120000"/>
              </a:lnSpc>
              <a:buClr>
                <a:srgbClr val="003A5D"/>
              </a:buClr>
              <a:buFont typeface="Wingdings" panose="05000000000000000000" pitchFamily="2" charset="2"/>
              <a:buChar char="Ø"/>
            </a:pPr>
            <a:r>
              <a:rPr lang="en-GB" sz="1100" dirty="0"/>
              <a:t> Clicking this button will trigger the form for submitting feedback to the developers</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6. Logout Button</a:t>
            </a:r>
          </a:p>
          <a:p>
            <a:pPr lvl="1">
              <a:lnSpc>
                <a:spcPct val="120000"/>
              </a:lnSpc>
              <a:buClr>
                <a:srgbClr val="003A5D"/>
              </a:buClr>
              <a:buFont typeface="Wingdings" panose="05000000000000000000" pitchFamily="2" charset="2"/>
              <a:buChar char="Ø"/>
            </a:pPr>
            <a:r>
              <a:rPr lang="en-US" sz="1100" dirty="0"/>
              <a:t> Clicking this button will logout the user’s account and will redirect to login page</a:t>
            </a:r>
            <a:endParaRPr lang="en-GB" sz="1100" dirty="0"/>
          </a:p>
        </p:txBody>
      </p:sp>
      <p:sp>
        <p:nvSpPr>
          <p:cNvPr id="33" name="Rectangle 32">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Oval 4">
            <a:extLst>
              <a:ext uri="{FF2B5EF4-FFF2-40B4-BE49-F238E27FC236}">
                <a16:creationId xmlns:a16="http://schemas.microsoft.com/office/drawing/2014/main" id="{267CB101-1D66-47D2-A050-8D0E10354AA2}"/>
              </a:ext>
            </a:extLst>
          </p:cNvPr>
          <p:cNvSpPr/>
          <p:nvPr/>
        </p:nvSpPr>
        <p:spPr>
          <a:xfrm>
            <a:off x="5123315" y="811504"/>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1</a:t>
            </a:r>
          </a:p>
        </p:txBody>
      </p:sp>
      <p:sp>
        <p:nvSpPr>
          <p:cNvPr id="13" name="Oval 12">
            <a:extLst>
              <a:ext uri="{FF2B5EF4-FFF2-40B4-BE49-F238E27FC236}">
                <a16:creationId xmlns:a16="http://schemas.microsoft.com/office/drawing/2014/main" id="{090F771A-A0C6-48EB-B66C-F0E84F22BFB6}"/>
              </a:ext>
            </a:extLst>
          </p:cNvPr>
          <p:cNvSpPr/>
          <p:nvPr/>
        </p:nvSpPr>
        <p:spPr>
          <a:xfrm>
            <a:off x="3672975" y="1806666"/>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2</a:t>
            </a:r>
          </a:p>
        </p:txBody>
      </p:sp>
      <p:sp>
        <p:nvSpPr>
          <p:cNvPr id="14" name="Oval 13">
            <a:extLst>
              <a:ext uri="{FF2B5EF4-FFF2-40B4-BE49-F238E27FC236}">
                <a16:creationId xmlns:a16="http://schemas.microsoft.com/office/drawing/2014/main" id="{9518AE85-3413-45EB-9079-AA04207CE063}"/>
              </a:ext>
            </a:extLst>
          </p:cNvPr>
          <p:cNvSpPr/>
          <p:nvPr/>
        </p:nvSpPr>
        <p:spPr>
          <a:xfrm>
            <a:off x="3672975" y="2442383"/>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3</a:t>
            </a:r>
          </a:p>
        </p:txBody>
      </p:sp>
      <p:sp>
        <p:nvSpPr>
          <p:cNvPr id="15" name="Oval 14">
            <a:extLst>
              <a:ext uri="{FF2B5EF4-FFF2-40B4-BE49-F238E27FC236}">
                <a16:creationId xmlns:a16="http://schemas.microsoft.com/office/drawing/2014/main" id="{E1946083-3C1A-4B6E-B365-0F57BDA58C1B}"/>
              </a:ext>
            </a:extLst>
          </p:cNvPr>
          <p:cNvSpPr/>
          <p:nvPr/>
        </p:nvSpPr>
        <p:spPr>
          <a:xfrm>
            <a:off x="3672975" y="3127253"/>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4</a:t>
            </a:r>
          </a:p>
        </p:txBody>
      </p:sp>
      <p:sp>
        <p:nvSpPr>
          <p:cNvPr id="16" name="Oval 15">
            <a:extLst>
              <a:ext uri="{FF2B5EF4-FFF2-40B4-BE49-F238E27FC236}">
                <a16:creationId xmlns:a16="http://schemas.microsoft.com/office/drawing/2014/main" id="{8B587F92-598E-4785-B3D3-64B7CE485CDE}"/>
              </a:ext>
            </a:extLst>
          </p:cNvPr>
          <p:cNvSpPr/>
          <p:nvPr/>
        </p:nvSpPr>
        <p:spPr>
          <a:xfrm>
            <a:off x="3672975" y="3775538"/>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5</a:t>
            </a:r>
          </a:p>
        </p:txBody>
      </p:sp>
      <p:pic>
        <p:nvPicPr>
          <p:cNvPr id="8" name="Picture 7">
            <a:extLst>
              <a:ext uri="{FF2B5EF4-FFF2-40B4-BE49-F238E27FC236}">
                <a16:creationId xmlns:a16="http://schemas.microsoft.com/office/drawing/2014/main" id="{8FBEA85B-306B-41FC-AD65-84E8B7428997}"/>
              </a:ext>
            </a:extLst>
          </p:cNvPr>
          <p:cNvPicPr>
            <a:picLocks noChangeAspect="1"/>
          </p:cNvPicPr>
          <p:nvPr/>
        </p:nvPicPr>
        <p:blipFill>
          <a:blip r:embed="rId3"/>
          <a:stretch>
            <a:fillRect/>
          </a:stretch>
        </p:blipFill>
        <p:spPr>
          <a:xfrm>
            <a:off x="1484084" y="4789432"/>
            <a:ext cx="3262239" cy="741418"/>
          </a:xfrm>
          <a:prstGeom prst="rect">
            <a:avLst/>
          </a:prstGeom>
        </p:spPr>
      </p:pic>
      <p:sp>
        <p:nvSpPr>
          <p:cNvPr id="17" name="Oval 16">
            <a:extLst>
              <a:ext uri="{FF2B5EF4-FFF2-40B4-BE49-F238E27FC236}">
                <a16:creationId xmlns:a16="http://schemas.microsoft.com/office/drawing/2014/main" id="{6995C57B-A6D0-42CF-8F5C-E1C4B4649D0B}"/>
              </a:ext>
            </a:extLst>
          </p:cNvPr>
          <p:cNvSpPr/>
          <p:nvPr/>
        </p:nvSpPr>
        <p:spPr>
          <a:xfrm>
            <a:off x="3672975" y="5031238"/>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6</a:t>
            </a:r>
          </a:p>
        </p:txBody>
      </p:sp>
    </p:spTree>
    <p:extLst>
      <p:ext uri="{BB962C8B-B14F-4D97-AF65-F5344CB8AC3E}">
        <p14:creationId xmlns:p14="http://schemas.microsoft.com/office/powerpoint/2010/main" val="24271848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58C49E-C5FD-4E62-AC02-ACAB1EE4F83C}"/>
              </a:ext>
            </a:extLst>
          </p:cNvPr>
          <p:cNvPicPr>
            <a:picLocks noChangeAspect="1"/>
          </p:cNvPicPr>
          <p:nvPr/>
        </p:nvPicPr>
        <p:blipFill>
          <a:blip r:embed="rId2"/>
          <a:stretch>
            <a:fillRect/>
          </a:stretch>
        </p:blipFill>
        <p:spPr>
          <a:xfrm>
            <a:off x="743628" y="1529665"/>
            <a:ext cx="5858693" cy="3515216"/>
          </a:xfrm>
          <a:prstGeom prst="rect">
            <a:avLst/>
          </a:prstGeom>
        </p:spPr>
      </p:pic>
      <p:sp useBgFill="1">
        <p:nvSpPr>
          <p:cNvPr id="29" name="Rectangle 28">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7010401" y="634947"/>
            <a:ext cx="4539342" cy="698554"/>
          </a:xfrm>
        </p:spPr>
        <p:txBody>
          <a:bodyPr>
            <a:noAutofit/>
          </a:bodyPr>
          <a:lstStyle/>
          <a:p>
            <a:r>
              <a:rPr lang="en-US" sz="2400" dirty="0"/>
              <a:t>Dashboard – Create Session Form</a:t>
            </a:r>
          </a:p>
        </p:txBody>
      </p:sp>
      <p:cxnSp>
        <p:nvCxnSpPr>
          <p:cNvPr id="31" name="Straight Connector 30">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7113817" y="1591893"/>
            <a:ext cx="4539342" cy="4285223"/>
          </a:xfrm>
          <a:solidFill>
            <a:schemeClr val="bg1"/>
          </a:solidFill>
        </p:spPr>
        <p:txBody>
          <a:bodyPr>
            <a:normAutofit fontScale="70000" lnSpcReduction="20000"/>
          </a:bodyPr>
          <a:lstStyle/>
          <a:p>
            <a:pPr>
              <a:lnSpc>
                <a:spcPct val="120000"/>
              </a:lnSpc>
              <a:buClr>
                <a:schemeClr val="bg1"/>
              </a:buClr>
              <a:buFont typeface="Wingdings" panose="05000000000000000000" pitchFamily="2" charset="2"/>
              <a:buChar char="v"/>
            </a:pPr>
            <a:r>
              <a:rPr lang="en-US" sz="1100" b="1" dirty="0"/>
              <a:t>  1. Close Button</a:t>
            </a:r>
          </a:p>
          <a:p>
            <a:pPr lvl="1">
              <a:lnSpc>
                <a:spcPct val="120000"/>
              </a:lnSpc>
              <a:buClr>
                <a:srgbClr val="003A5D"/>
              </a:buClr>
              <a:buFont typeface="Wingdings" panose="05000000000000000000" pitchFamily="2" charset="2"/>
              <a:buChar char="Ø"/>
            </a:pPr>
            <a:r>
              <a:rPr lang="en-US" sz="1100" dirty="0"/>
              <a:t> Closes the form</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2. Resource Dropdown</a:t>
            </a:r>
          </a:p>
          <a:p>
            <a:pPr lvl="1">
              <a:lnSpc>
                <a:spcPct val="120000"/>
              </a:lnSpc>
              <a:buClr>
                <a:srgbClr val="003A5D"/>
              </a:buClr>
              <a:buFont typeface="Wingdings" panose="05000000000000000000" pitchFamily="2" charset="2"/>
              <a:buChar char="Ø"/>
            </a:pPr>
            <a:r>
              <a:rPr lang="en-GB" sz="1100" dirty="0"/>
              <a:t> User may select the agent he/she wants for the session</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3. Session Type Dropdown</a:t>
            </a:r>
            <a:endParaRPr lang="en-US" sz="1100" dirty="0"/>
          </a:p>
          <a:p>
            <a:pPr lvl="1">
              <a:lnSpc>
                <a:spcPct val="120000"/>
              </a:lnSpc>
              <a:buClr>
                <a:srgbClr val="003A5D"/>
              </a:buClr>
              <a:buFont typeface="Wingdings" panose="05000000000000000000" pitchFamily="2" charset="2"/>
              <a:buChar char="Ø"/>
            </a:pPr>
            <a:r>
              <a:rPr lang="en-GB" sz="1100" dirty="0"/>
              <a:t> User may select the type of session</a:t>
            </a:r>
          </a:p>
          <a:p>
            <a:pPr lvl="1">
              <a:lnSpc>
                <a:spcPct val="120000"/>
              </a:lnSpc>
              <a:buClr>
                <a:srgbClr val="003A5D"/>
              </a:buClr>
              <a:buFont typeface="Wingdings" panose="05000000000000000000" pitchFamily="2" charset="2"/>
              <a:buChar char="Ø"/>
            </a:pPr>
            <a:r>
              <a:rPr lang="en-GB" sz="1100" dirty="0"/>
              <a:t>Only </a:t>
            </a:r>
            <a:r>
              <a:rPr lang="en-GB" sz="1100" dirty="0">
                <a:solidFill>
                  <a:schemeClr val="bg1"/>
                </a:solidFill>
                <a:highlight>
                  <a:srgbClr val="003A5D"/>
                </a:highlight>
              </a:rPr>
              <a:t>[Coaching]</a:t>
            </a:r>
            <a:r>
              <a:rPr lang="en-GB" sz="1100" dirty="0"/>
              <a:t> session type can be created without limit per week</a:t>
            </a:r>
          </a:p>
          <a:p>
            <a:pPr marL="201168" lvl="1" indent="0">
              <a:lnSpc>
                <a:spcPct val="120000"/>
              </a:lnSpc>
              <a:buClr>
                <a:srgbClr val="003A5D"/>
              </a:buClr>
              <a:buNone/>
            </a:pPr>
            <a:endParaRPr lang="en-US" sz="1100" dirty="0"/>
          </a:p>
          <a:p>
            <a:pPr marL="201168" lvl="1" indent="0">
              <a:lnSpc>
                <a:spcPct val="120000"/>
              </a:lnSpc>
              <a:buNone/>
            </a:pPr>
            <a:r>
              <a:rPr lang="en-US" sz="1100" b="1" dirty="0"/>
              <a:t>4. Manual Toggle</a:t>
            </a:r>
          </a:p>
          <a:p>
            <a:pPr lvl="1">
              <a:lnSpc>
                <a:spcPct val="120000"/>
              </a:lnSpc>
              <a:buClr>
                <a:srgbClr val="003A5D"/>
              </a:buClr>
              <a:buFont typeface="Wingdings" panose="05000000000000000000" pitchFamily="2" charset="2"/>
              <a:buChar char="Ø"/>
            </a:pPr>
            <a:r>
              <a:rPr lang="en-US" sz="1100" dirty="0"/>
              <a:t> </a:t>
            </a:r>
            <a:r>
              <a:rPr lang="en-GB" sz="1100" dirty="0"/>
              <a:t>By checking this toggle, the session will be pulling data to the manual data uploaded by the supervisor on the admin control panel</a:t>
            </a:r>
          </a:p>
          <a:p>
            <a:pPr lvl="1">
              <a:lnSpc>
                <a:spcPct val="120000"/>
              </a:lnSpc>
              <a:buClr>
                <a:srgbClr val="003A5D"/>
              </a:buClr>
              <a:buFont typeface="Wingdings" panose="05000000000000000000" pitchFamily="2" charset="2"/>
              <a:buChar char="Ø"/>
            </a:pPr>
            <a:r>
              <a:rPr lang="en-GB" sz="1100" dirty="0"/>
              <a:t>Only works if the selected session type is either </a:t>
            </a:r>
            <a:r>
              <a:rPr lang="en-GB" sz="1100" dirty="0">
                <a:solidFill>
                  <a:schemeClr val="bg1"/>
                </a:solidFill>
                <a:highlight>
                  <a:srgbClr val="003A5D"/>
                </a:highlight>
              </a:rPr>
              <a:t>[Mid-month Scorecard]</a:t>
            </a:r>
            <a:r>
              <a:rPr lang="en-GB" sz="1100" dirty="0"/>
              <a:t> or </a:t>
            </a:r>
            <a:r>
              <a:rPr lang="en-GB" sz="1100" dirty="0">
                <a:solidFill>
                  <a:schemeClr val="bg1"/>
                </a:solidFill>
                <a:highlight>
                  <a:srgbClr val="003A5D"/>
                </a:highlight>
              </a:rPr>
              <a:t>[Whole Month Scorecard]</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5. Close Button</a:t>
            </a:r>
          </a:p>
          <a:p>
            <a:pPr lvl="1">
              <a:lnSpc>
                <a:spcPct val="120000"/>
              </a:lnSpc>
              <a:buClr>
                <a:srgbClr val="003A5D"/>
              </a:buClr>
              <a:buFont typeface="Wingdings" panose="05000000000000000000" pitchFamily="2" charset="2"/>
              <a:buChar char="Ø"/>
            </a:pPr>
            <a:r>
              <a:rPr lang="en-GB" sz="1100" dirty="0"/>
              <a:t> Closes the form</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6. Start Button</a:t>
            </a:r>
          </a:p>
          <a:p>
            <a:pPr lvl="1">
              <a:lnSpc>
                <a:spcPct val="120000"/>
              </a:lnSpc>
              <a:buClr>
                <a:srgbClr val="003A5D"/>
              </a:buClr>
              <a:buFont typeface="Wingdings" panose="05000000000000000000" pitchFamily="2" charset="2"/>
              <a:buChar char="Ø"/>
            </a:pPr>
            <a:r>
              <a:rPr lang="en-US" sz="1100" dirty="0"/>
              <a:t> Creates new session and redirects the user to the session document</a:t>
            </a:r>
          </a:p>
          <a:p>
            <a:pPr lvl="1">
              <a:lnSpc>
                <a:spcPct val="120000"/>
              </a:lnSpc>
              <a:buClr>
                <a:srgbClr val="003A5D"/>
              </a:buClr>
              <a:buFont typeface="Wingdings" panose="05000000000000000000" pitchFamily="2" charset="2"/>
              <a:buChar char="Ø"/>
            </a:pPr>
            <a:r>
              <a:rPr lang="en-US" sz="1100" dirty="0"/>
              <a:t>Also notifies the agent for the new session</a:t>
            </a:r>
            <a:endParaRPr lang="en-GB" sz="1100" dirty="0"/>
          </a:p>
        </p:txBody>
      </p:sp>
      <p:sp>
        <p:nvSpPr>
          <p:cNvPr id="33" name="Rectangle 32">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Oval 4">
            <a:extLst>
              <a:ext uri="{FF2B5EF4-FFF2-40B4-BE49-F238E27FC236}">
                <a16:creationId xmlns:a16="http://schemas.microsoft.com/office/drawing/2014/main" id="{267CB101-1D66-47D2-A050-8D0E10354AA2}"/>
              </a:ext>
            </a:extLst>
          </p:cNvPr>
          <p:cNvSpPr/>
          <p:nvPr/>
        </p:nvSpPr>
        <p:spPr>
          <a:xfrm>
            <a:off x="5551940" y="1665696"/>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1</a:t>
            </a:r>
          </a:p>
        </p:txBody>
      </p:sp>
      <p:sp>
        <p:nvSpPr>
          <p:cNvPr id="13" name="Oval 12">
            <a:extLst>
              <a:ext uri="{FF2B5EF4-FFF2-40B4-BE49-F238E27FC236}">
                <a16:creationId xmlns:a16="http://schemas.microsoft.com/office/drawing/2014/main" id="{090F771A-A0C6-48EB-B66C-F0E84F22BFB6}"/>
              </a:ext>
            </a:extLst>
          </p:cNvPr>
          <p:cNvSpPr/>
          <p:nvPr/>
        </p:nvSpPr>
        <p:spPr>
          <a:xfrm>
            <a:off x="5551940" y="2485019"/>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2</a:t>
            </a:r>
          </a:p>
        </p:txBody>
      </p:sp>
      <p:sp>
        <p:nvSpPr>
          <p:cNvPr id="14" name="Oval 13">
            <a:extLst>
              <a:ext uri="{FF2B5EF4-FFF2-40B4-BE49-F238E27FC236}">
                <a16:creationId xmlns:a16="http://schemas.microsoft.com/office/drawing/2014/main" id="{9518AE85-3413-45EB-9079-AA04207CE063}"/>
              </a:ext>
            </a:extLst>
          </p:cNvPr>
          <p:cNvSpPr/>
          <p:nvPr/>
        </p:nvSpPr>
        <p:spPr>
          <a:xfrm>
            <a:off x="5551940" y="3000441"/>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3</a:t>
            </a:r>
          </a:p>
        </p:txBody>
      </p:sp>
      <p:sp>
        <p:nvSpPr>
          <p:cNvPr id="15" name="Oval 14">
            <a:extLst>
              <a:ext uri="{FF2B5EF4-FFF2-40B4-BE49-F238E27FC236}">
                <a16:creationId xmlns:a16="http://schemas.microsoft.com/office/drawing/2014/main" id="{E1946083-3C1A-4B6E-B365-0F57BDA58C1B}"/>
              </a:ext>
            </a:extLst>
          </p:cNvPr>
          <p:cNvSpPr/>
          <p:nvPr/>
        </p:nvSpPr>
        <p:spPr>
          <a:xfrm>
            <a:off x="2453775" y="3654839"/>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4</a:t>
            </a:r>
          </a:p>
        </p:txBody>
      </p:sp>
      <p:sp>
        <p:nvSpPr>
          <p:cNvPr id="16" name="Oval 15">
            <a:extLst>
              <a:ext uri="{FF2B5EF4-FFF2-40B4-BE49-F238E27FC236}">
                <a16:creationId xmlns:a16="http://schemas.microsoft.com/office/drawing/2014/main" id="{8B587F92-598E-4785-B3D3-64B7CE485CDE}"/>
              </a:ext>
            </a:extLst>
          </p:cNvPr>
          <p:cNvSpPr/>
          <p:nvPr/>
        </p:nvSpPr>
        <p:spPr>
          <a:xfrm>
            <a:off x="4023630" y="4489913"/>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5</a:t>
            </a:r>
          </a:p>
        </p:txBody>
      </p:sp>
      <p:sp>
        <p:nvSpPr>
          <p:cNvPr id="17" name="Oval 16">
            <a:extLst>
              <a:ext uri="{FF2B5EF4-FFF2-40B4-BE49-F238E27FC236}">
                <a16:creationId xmlns:a16="http://schemas.microsoft.com/office/drawing/2014/main" id="{6995C57B-A6D0-42CF-8F5C-E1C4B4649D0B}"/>
              </a:ext>
            </a:extLst>
          </p:cNvPr>
          <p:cNvSpPr/>
          <p:nvPr/>
        </p:nvSpPr>
        <p:spPr>
          <a:xfrm>
            <a:off x="5087298" y="4489913"/>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6</a:t>
            </a:r>
          </a:p>
        </p:txBody>
      </p:sp>
    </p:spTree>
    <p:extLst>
      <p:ext uri="{BB962C8B-B14F-4D97-AF65-F5344CB8AC3E}">
        <p14:creationId xmlns:p14="http://schemas.microsoft.com/office/powerpoint/2010/main" val="3195649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4C0CFCC2-96B3-448A-9CFD-34355B2B2706}"/>
              </a:ext>
            </a:extLst>
          </p:cNvPr>
          <p:cNvPicPr>
            <a:picLocks noChangeAspect="1"/>
          </p:cNvPicPr>
          <p:nvPr/>
        </p:nvPicPr>
        <p:blipFill>
          <a:blip r:embed="rId2"/>
          <a:srcRect/>
          <a:stretch/>
        </p:blipFill>
        <p:spPr>
          <a:xfrm>
            <a:off x="1130455" y="136599"/>
            <a:ext cx="4421485" cy="6061119"/>
          </a:xfrm>
          <a:prstGeom prst="rect">
            <a:avLst/>
          </a:prstGeom>
        </p:spPr>
      </p:pic>
      <p:sp useBgFill="1">
        <p:nvSpPr>
          <p:cNvPr id="29" name="Rectangle 28">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7010401" y="634947"/>
            <a:ext cx="4539342" cy="698554"/>
          </a:xfrm>
        </p:spPr>
        <p:txBody>
          <a:bodyPr>
            <a:noAutofit/>
          </a:bodyPr>
          <a:lstStyle/>
          <a:p>
            <a:r>
              <a:rPr lang="en-US" sz="2400" dirty="0"/>
              <a:t>Session</a:t>
            </a:r>
          </a:p>
        </p:txBody>
      </p:sp>
      <p:cxnSp>
        <p:nvCxnSpPr>
          <p:cNvPr id="31" name="Straight Connector 30">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7113817" y="1591893"/>
            <a:ext cx="4539342" cy="4285223"/>
          </a:xfrm>
          <a:solidFill>
            <a:schemeClr val="bg1"/>
          </a:solidFill>
        </p:spPr>
        <p:txBody>
          <a:bodyPr>
            <a:normAutofit fontScale="92500" lnSpcReduction="10000"/>
          </a:bodyPr>
          <a:lstStyle/>
          <a:p>
            <a:pPr>
              <a:lnSpc>
                <a:spcPct val="120000"/>
              </a:lnSpc>
              <a:buClr>
                <a:schemeClr val="bg1"/>
              </a:buClr>
              <a:buFont typeface="Wingdings" panose="05000000000000000000" pitchFamily="2" charset="2"/>
              <a:buChar char="v"/>
            </a:pPr>
            <a:r>
              <a:rPr lang="en-US" sz="900" b="1" dirty="0"/>
              <a:t>  1. Print Button</a:t>
            </a:r>
          </a:p>
          <a:p>
            <a:pPr lvl="1">
              <a:lnSpc>
                <a:spcPct val="120000"/>
              </a:lnSpc>
              <a:buClr>
                <a:srgbClr val="003A5D"/>
              </a:buClr>
              <a:buFont typeface="Wingdings" panose="05000000000000000000" pitchFamily="2" charset="2"/>
              <a:buChar char="Ø"/>
            </a:pPr>
            <a:r>
              <a:rPr lang="en-US" sz="900" dirty="0"/>
              <a:t> Clicking this will print the whole document</a:t>
            </a:r>
          </a:p>
          <a:p>
            <a:pPr lvl="1">
              <a:lnSpc>
                <a:spcPct val="120000"/>
              </a:lnSpc>
              <a:buClr>
                <a:srgbClr val="003A5D"/>
              </a:buClr>
              <a:buFont typeface="Wingdings" panose="05000000000000000000" pitchFamily="2" charset="2"/>
              <a:buChar char="Ø"/>
            </a:pPr>
            <a:endParaRPr lang="en-US" sz="900" dirty="0"/>
          </a:p>
          <a:p>
            <a:pPr marL="201168" lvl="1" indent="0">
              <a:lnSpc>
                <a:spcPct val="120000"/>
              </a:lnSpc>
              <a:buNone/>
            </a:pPr>
            <a:r>
              <a:rPr lang="en-US" sz="900" b="1" dirty="0"/>
              <a:t>2. Session General Information</a:t>
            </a:r>
          </a:p>
          <a:p>
            <a:pPr lvl="1">
              <a:lnSpc>
                <a:spcPct val="120000"/>
              </a:lnSpc>
              <a:buClr>
                <a:srgbClr val="003A5D"/>
              </a:buClr>
              <a:buFont typeface="Wingdings" panose="05000000000000000000" pitchFamily="2" charset="2"/>
              <a:buChar char="Ø"/>
            </a:pPr>
            <a:r>
              <a:rPr lang="en-GB" sz="900" dirty="0"/>
              <a:t> Displays the general information about this session document</a:t>
            </a:r>
          </a:p>
          <a:p>
            <a:pPr lvl="1">
              <a:lnSpc>
                <a:spcPct val="120000"/>
              </a:lnSpc>
              <a:buClr>
                <a:srgbClr val="003A5D"/>
              </a:buClr>
              <a:buFont typeface="Wingdings" panose="05000000000000000000" pitchFamily="2" charset="2"/>
              <a:buChar char="Ø"/>
            </a:pPr>
            <a:endParaRPr lang="en-US" sz="900" dirty="0"/>
          </a:p>
          <a:p>
            <a:pPr marL="201168" lvl="1" indent="0">
              <a:lnSpc>
                <a:spcPct val="120000"/>
              </a:lnSpc>
              <a:buNone/>
            </a:pPr>
            <a:r>
              <a:rPr lang="en-US" sz="900" b="1" dirty="0"/>
              <a:t>3. Session Scorecard</a:t>
            </a:r>
            <a:endParaRPr lang="en-US" sz="900" dirty="0"/>
          </a:p>
          <a:p>
            <a:pPr lvl="1">
              <a:lnSpc>
                <a:spcPct val="120000"/>
              </a:lnSpc>
              <a:buClr>
                <a:srgbClr val="003A5D"/>
              </a:buClr>
              <a:buFont typeface="Wingdings" panose="05000000000000000000" pitchFamily="2" charset="2"/>
              <a:buChar char="Ø"/>
            </a:pPr>
            <a:r>
              <a:rPr lang="en-US" sz="900" dirty="0"/>
              <a:t> Displays the scorecard associated by this session</a:t>
            </a:r>
          </a:p>
          <a:p>
            <a:pPr lvl="1">
              <a:lnSpc>
                <a:spcPct val="120000"/>
              </a:lnSpc>
              <a:buClr>
                <a:srgbClr val="003A5D"/>
              </a:buClr>
              <a:buFont typeface="Wingdings" panose="05000000000000000000" pitchFamily="2" charset="2"/>
              <a:buChar char="Ø"/>
            </a:pPr>
            <a:r>
              <a:rPr lang="en-US" sz="900" dirty="0"/>
              <a:t>Only displays </a:t>
            </a:r>
            <a:r>
              <a:rPr lang="en-GB" sz="900" dirty="0"/>
              <a:t>if the session type is </a:t>
            </a:r>
            <a:r>
              <a:rPr lang="en-GB" sz="900" dirty="0">
                <a:solidFill>
                  <a:schemeClr val="bg1"/>
                </a:solidFill>
                <a:highlight>
                  <a:srgbClr val="003A5D"/>
                </a:highlight>
              </a:rPr>
              <a:t>[Goal Setting]</a:t>
            </a:r>
            <a:r>
              <a:rPr lang="en-GB" sz="900" dirty="0"/>
              <a:t>, </a:t>
            </a:r>
            <a:r>
              <a:rPr lang="en-GB" sz="900" dirty="0">
                <a:solidFill>
                  <a:schemeClr val="bg1"/>
                </a:solidFill>
                <a:highlight>
                  <a:srgbClr val="003A5D"/>
                </a:highlight>
              </a:rPr>
              <a:t>[Mid-month Scorecard]</a:t>
            </a:r>
            <a:r>
              <a:rPr lang="en-GB" sz="900" dirty="0"/>
              <a:t> or </a:t>
            </a:r>
            <a:r>
              <a:rPr lang="en-GB" sz="900" dirty="0">
                <a:solidFill>
                  <a:schemeClr val="bg1"/>
                </a:solidFill>
                <a:highlight>
                  <a:srgbClr val="003A5D"/>
                </a:highlight>
              </a:rPr>
              <a:t>[Whole Month Scorecard]</a:t>
            </a:r>
          </a:p>
          <a:p>
            <a:pPr lvl="1">
              <a:lnSpc>
                <a:spcPct val="120000"/>
              </a:lnSpc>
              <a:buClr>
                <a:srgbClr val="003A5D"/>
              </a:buClr>
              <a:buFont typeface="Wingdings" panose="05000000000000000000" pitchFamily="2" charset="2"/>
              <a:buChar char="Ø"/>
            </a:pPr>
            <a:endParaRPr lang="en-US" sz="900" dirty="0"/>
          </a:p>
          <a:p>
            <a:pPr marL="201168" lvl="1" indent="0">
              <a:lnSpc>
                <a:spcPct val="120000"/>
              </a:lnSpc>
              <a:buNone/>
            </a:pPr>
            <a:r>
              <a:rPr lang="en-US" sz="900" b="1" dirty="0"/>
              <a:t>4. Session Fields</a:t>
            </a:r>
          </a:p>
          <a:p>
            <a:pPr lvl="1">
              <a:lnSpc>
                <a:spcPct val="120000"/>
              </a:lnSpc>
              <a:buClr>
                <a:srgbClr val="003A5D"/>
              </a:buClr>
              <a:buFont typeface="Wingdings" panose="05000000000000000000" pitchFamily="2" charset="2"/>
              <a:buChar char="Ø"/>
            </a:pPr>
            <a:r>
              <a:rPr lang="en-US" sz="900" dirty="0"/>
              <a:t> </a:t>
            </a:r>
            <a:r>
              <a:rPr lang="en-GB" sz="900" dirty="0"/>
              <a:t>Pre-defined fields that needs to be filled by the participants</a:t>
            </a:r>
          </a:p>
          <a:p>
            <a:pPr lvl="1">
              <a:lnSpc>
                <a:spcPct val="120000"/>
              </a:lnSpc>
              <a:buClr>
                <a:srgbClr val="003A5D"/>
              </a:buClr>
              <a:buFont typeface="Wingdings" panose="05000000000000000000" pitchFamily="2" charset="2"/>
              <a:buChar char="Ø"/>
            </a:pPr>
            <a:r>
              <a:rPr lang="en-US" sz="900" dirty="0"/>
              <a:t>These fields are either required or optional depending on the type of the session selected</a:t>
            </a:r>
          </a:p>
          <a:p>
            <a:pPr lvl="1">
              <a:lnSpc>
                <a:spcPct val="120000"/>
              </a:lnSpc>
              <a:buClr>
                <a:srgbClr val="003A5D"/>
              </a:buClr>
              <a:buFont typeface="Wingdings" panose="05000000000000000000" pitchFamily="2" charset="2"/>
              <a:buChar char="Ø"/>
            </a:pPr>
            <a:r>
              <a:rPr lang="en-US" sz="900" dirty="0"/>
              <a:t>Can be reset by the employee one-level higher than the writer of the field (e.g. Supervisor can reset Agent’s fields, Manager can reset both Supervisor and Agent’s field, etc..)</a:t>
            </a:r>
          </a:p>
          <a:p>
            <a:pPr lvl="1">
              <a:lnSpc>
                <a:spcPct val="120000"/>
              </a:lnSpc>
              <a:buClr>
                <a:srgbClr val="003A5D"/>
              </a:buClr>
              <a:buFont typeface="Wingdings" panose="05000000000000000000" pitchFamily="2" charset="2"/>
              <a:buChar char="Ø"/>
            </a:pPr>
            <a:r>
              <a:rPr lang="en-US" sz="900" dirty="0"/>
              <a:t>Triggering reset will also remove the signature of the writer</a:t>
            </a:r>
          </a:p>
          <a:p>
            <a:pPr lvl="1">
              <a:lnSpc>
                <a:spcPct val="120000"/>
              </a:lnSpc>
              <a:buClr>
                <a:srgbClr val="003A5D"/>
              </a:buClr>
              <a:buFont typeface="Wingdings" panose="05000000000000000000" pitchFamily="2" charset="2"/>
              <a:buChar char="Ø"/>
            </a:pPr>
            <a:endParaRPr lang="en-US" sz="900" dirty="0"/>
          </a:p>
          <a:p>
            <a:pPr marL="201168" lvl="1" indent="0">
              <a:lnSpc>
                <a:spcPct val="120000"/>
              </a:lnSpc>
              <a:buNone/>
            </a:pPr>
            <a:r>
              <a:rPr lang="en-US" sz="900" b="1" dirty="0"/>
              <a:t>5. Signatures</a:t>
            </a:r>
          </a:p>
          <a:p>
            <a:pPr lvl="1">
              <a:lnSpc>
                <a:spcPct val="120000"/>
              </a:lnSpc>
              <a:buClr>
                <a:srgbClr val="003A5D"/>
              </a:buClr>
              <a:buFont typeface="Wingdings" panose="05000000000000000000" pitchFamily="2" charset="2"/>
              <a:buChar char="Ø"/>
            </a:pPr>
            <a:r>
              <a:rPr lang="en-GB" sz="900" dirty="0"/>
              <a:t> Document section where the participants signs the document</a:t>
            </a:r>
          </a:p>
          <a:p>
            <a:pPr lvl="1">
              <a:lnSpc>
                <a:spcPct val="120000"/>
              </a:lnSpc>
              <a:buClr>
                <a:srgbClr val="003A5D"/>
              </a:buClr>
              <a:buFont typeface="Wingdings" panose="05000000000000000000" pitchFamily="2" charset="2"/>
              <a:buChar char="Ø"/>
            </a:pPr>
            <a:r>
              <a:rPr lang="en-GB" sz="900" dirty="0"/>
              <a:t>To sign, click the checkbox and it will ask for password verification, then finally click the Sign button</a:t>
            </a:r>
          </a:p>
        </p:txBody>
      </p:sp>
      <p:sp>
        <p:nvSpPr>
          <p:cNvPr id="33" name="Rectangle 32">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Oval 4">
            <a:extLst>
              <a:ext uri="{FF2B5EF4-FFF2-40B4-BE49-F238E27FC236}">
                <a16:creationId xmlns:a16="http://schemas.microsoft.com/office/drawing/2014/main" id="{267CB101-1D66-47D2-A050-8D0E10354AA2}"/>
              </a:ext>
            </a:extLst>
          </p:cNvPr>
          <p:cNvSpPr/>
          <p:nvPr/>
        </p:nvSpPr>
        <p:spPr>
          <a:xfrm>
            <a:off x="4466090" y="450732"/>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1</a:t>
            </a:r>
          </a:p>
        </p:txBody>
      </p:sp>
      <p:sp>
        <p:nvSpPr>
          <p:cNvPr id="4" name="Rectangle 3">
            <a:extLst>
              <a:ext uri="{FF2B5EF4-FFF2-40B4-BE49-F238E27FC236}">
                <a16:creationId xmlns:a16="http://schemas.microsoft.com/office/drawing/2014/main" id="{AFCE501B-1D42-4801-91A2-866CC6A63C01}"/>
              </a:ext>
            </a:extLst>
          </p:cNvPr>
          <p:cNvSpPr/>
          <p:nvPr/>
        </p:nvSpPr>
        <p:spPr>
          <a:xfrm>
            <a:off x="876300" y="861450"/>
            <a:ext cx="4675640" cy="416051"/>
          </a:xfrm>
          <a:prstGeom prst="rect">
            <a:avLst/>
          </a:prstGeom>
          <a:noFill/>
          <a:ln>
            <a:solidFill>
              <a:srgbClr val="003A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90F771A-A0C6-48EB-B66C-F0E84F22BFB6}"/>
              </a:ext>
            </a:extLst>
          </p:cNvPr>
          <p:cNvSpPr/>
          <p:nvPr/>
        </p:nvSpPr>
        <p:spPr>
          <a:xfrm>
            <a:off x="701830" y="910671"/>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2</a:t>
            </a:r>
          </a:p>
        </p:txBody>
      </p:sp>
      <p:sp>
        <p:nvSpPr>
          <p:cNvPr id="19" name="Rectangle 18">
            <a:extLst>
              <a:ext uri="{FF2B5EF4-FFF2-40B4-BE49-F238E27FC236}">
                <a16:creationId xmlns:a16="http://schemas.microsoft.com/office/drawing/2014/main" id="{0672E214-68D4-42F9-B524-1255AC0249C2}"/>
              </a:ext>
            </a:extLst>
          </p:cNvPr>
          <p:cNvSpPr/>
          <p:nvPr/>
        </p:nvSpPr>
        <p:spPr>
          <a:xfrm>
            <a:off x="876301" y="1509632"/>
            <a:ext cx="4675640" cy="1185943"/>
          </a:xfrm>
          <a:prstGeom prst="rect">
            <a:avLst/>
          </a:prstGeom>
          <a:noFill/>
          <a:ln>
            <a:solidFill>
              <a:srgbClr val="003A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9518AE85-3413-45EB-9079-AA04207CE063}"/>
              </a:ext>
            </a:extLst>
          </p:cNvPr>
          <p:cNvSpPr/>
          <p:nvPr/>
        </p:nvSpPr>
        <p:spPr>
          <a:xfrm>
            <a:off x="701830" y="2002877"/>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3</a:t>
            </a:r>
          </a:p>
        </p:txBody>
      </p:sp>
      <p:sp>
        <p:nvSpPr>
          <p:cNvPr id="20" name="Rectangle 19">
            <a:extLst>
              <a:ext uri="{FF2B5EF4-FFF2-40B4-BE49-F238E27FC236}">
                <a16:creationId xmlns:a16="http://schemas.microsoft.com/office/drawing/2014/main" id="{435D39FA-EDE9-4CEE-BE01-F30BA3A46D66}"/>
              </a:ext>
            </a:extLst>
          </p:cNvPr>
          <p:cNvSpPr/>
          <p:nvPr/>
        </p:nvSpPr>
        <p:spPr>
          <a:xfrm>
            <a:off x="876300" y="2820107"/>
            <a:ext cx="4675640" cy="2519562"/>
          </a:xfrm>
          <a:prstGeom prst="rect">
            <a:avLst/>
          </a:prstGeom>
          <a:noFill/>
          <a:ln>
            <a:solidFill>
              <a:srgbClr val="003A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1946083-3C1A-4B6E-B365-0F57BDA58C1B}"/>
              </a:ext>
            </a:extLst>
          </p:cNvPr>
          <p:cNvSpPr/>
          <p:nvPr/>
        </p:nvSpPr>
        <p:spPr>
          <a:xfrm>
            <a:off x="701830" y="3919868"/>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4</a:t>
            </a:r>
          </a:p>
        </p:txBody>
      </p:sp>
      <p:sp>
        <p:nvSpPr>
          <p:cNvPr id="21" name="Rectangle 20">
            <a:extLst>
              <a:ext uri="{FF2B5EF4-FFF2-40B4-BE49-F238E27FC236}">
                <a16:creationId xmlns:a16="http://schemas.microsoft.com/office/drawing/2014/main" id="{738C2C80-AE67-48E5-974A-6AEFE5A36511}"/>
              </a:ext>
            </a:extLst>
          </p:cNvPr>
          <p:cNvSpPr/>
          <p:nvPr/>
        </p:nvSpPr>
        <p:spPr>
          <a:xfrm>
            <a:off x="876300" y="5406154"/>
            <a:ext cx="4675640" cy="468224"/>
          </a:xfrm>
          <a:prstGeom prst="rect">
            <a:avLst/>
          </a:prstGeom>
          <a:noFill/>
          <a:ln>
            <a:solidFill>
              <a:srgbClr val="003A5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6995C57B-A6D0-42CF-8F5C-E1C4B4649D0B}"/>
              </a:ext>
            </a:extLst>
          </p:cNvPr>
          <p:cNvSpPr/>
          <p:nvPr/>
        </p:nvSpPr>
        <p:spPr>
          <a:xfrm>
            <a:off x="701830" y="5480246"/>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25990214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Dashboard</a:t>
            </a:r>
            <a:br>
              <a:rPr lang="en-US" sz="3100" dirty="0">
                <a:solidFill>
                  <a:srgbClr val="FFFFFF"/>
                </a:solidFill>
              </a:rPr>
            </a:br>
            <a:r>
              <a:rPr lang="en-US" sz="2700" dirty="0">
                <a:solidFill>
                  <a:srgbClr val="FFFFFF"/>
                </a:solidFill>
              </a:rPr>
              <a:t>Counter Cards</a:t>
            </a:r>
            <a:endParaRPr lang="en-US" sz="22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user see the current count of completed sessions, pending sessions and excepted agents this week</a:t>
            </a:r>
          </a:p>
          <a:p>
            <a:pPr marL="0" indent="0">
              <a:buClr>
                <a:schemeClr val="bg1"/>
              </a:buClr>
              <a:buNone/>
            </a:pPr>
            <a:r>
              <a:rPr lang="en-US" sz="1600" dirty="0">
                <a:solidFill>
                  <a:srgbClr val="FFFFFF"/>
                </a:solidFill>
              </a:rPr>
              <a:t>(Available only to leaders)</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0882" y="2673813"/>
            <a:ext cx="7560495" cy="1311068"/>
          </a:xfrm>
          <a:prstGeom prst="rect">
            <a:avLst/>
          </a:prstGeom>
        </p:spPr>
      </p:pic>
    </p:spTree>
    <p:extLst>
      <p:ext uri="{BB962C8B-B14F-4D97-AF65-F5344CB8AC3E}">
        <p14:creationId xmlns:p14="http://schemas.microsoft.com/office/powerpoint/2010/main" val="16953452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Dashboard</a:t>
            </a:r>
            <a:br>
              <a:rPr lang="en-US" sz="3100" dirty="0">
                <a:solidFill>
                  <a:srgbClr val="FFFFFF"/>
                </a:solidFill>
              </a:rPr>
            </a:br>
            <a:r>
              <a:rPr lang="en-US" sz="2700" dirty="0">
                <a:solidFill>
                  <a:srgbClr val="FFFFFF"/>
                </a:solidFill>
              </a:rPr>
              <a:t>Team Sessions</a:t>
            </a:r>
            <a:endParaRPr lang="en-US" sz="22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user access team-level pending sessions and view its details and current status</a:t>
            </a:r>
          </a:p>
          <a:p>
            <a:pPr marL="0" indent="0">
              <a:buClr>
                <a:schemeClr val="bg1"/>
              </a:buClr>
              <a:buNone/>
            </a:pPr>
            <a:r>
              <a:rPr lang="en-US" sz="1600" dirty="0">
                <a:solidFill>
                  <a:srgbClr val="FFFFFF"/>
                </a:solidFill>
              </a:rPr>
              <a:t>(Available only to leaders with different component titles)</a:t>
            </a:r>
          </a:p>
          <a:p>
            <a:pPr marL="0" indent="0">
              <a:buClr>
                <a:schemeClr val="bg1"/>
              </a:buClr>
              <a:buNone/>
            </a:pPr>
            <a:endParaRPr lang="en-US" sz="1600" b="1" dirty="0">
              <a:solidFill>
                <a:srgbClr val="FFFFFF"/>
              </a:solidFill>
            </a:endParaRPr>
          </a:p>
          <a:p>
            <a:pPr marL="0" indent="0">
              <a:buClr>
                <a:schemeClr val="bg1"/>
              </a:buClr>
              <a:buNone/>
            </a:pPr>
            <a:r>
              <a:rPr lang="en-US" sz="1800" b="1" dirty="0">
                <a:solidFill>
                  <a:srgbClr val="FFFFFF"/>
                </a:solidFill>
              </a:rPr>
              <a:t>Titles</a:t>
            </a:r>
          </a:p>
          <a:p>
            <a:pPr marL="0" indent="0">
              <a:buClr>
                <a:schemeClr val="bg1"/>
              </a:buClr>
              <a:buNone/>
            </a:pPr>
            <a:r>
              <a:rPr lang="en-US" sz="1600" b="1" dirty="0">
                <a:solidFill>
                  <a:srgbClr val="FFFFFF"/>
                </a:solidFill>
              </a:rPr>
              <a:t>Supervisor: </a:t>
            </a:r>
            <a:r>
              <a:rPr lang="en-US" sz="1600" dirty="0">
                <a:solidFill>
                  <a:srgbClr val="FFFFFF"/>
                </a:solidFill>
              </a:rPr>
              <a:t>Team Summary</a:t>
            </a:r>
          </a:p>
          <a:p>
            <a:pPr marL="0" indent="0">
              <a:buClr>
                <a:schemeClr val="bg1"/>
              </a:buClr>
              <a:buNone/>
            </a:pPr>
            <a:r>
              <a:rPr lang="en-US" sz="1600" b="1" dirty="0">
                <a:solidFill>
                  <a:srgbClr val="FFFFFF"/>
                </a:solidFill>
              </a:rPr>
              <a:t>OM &amp; OH: </a:t>
            </a:r>
            <a:r>
              <a:rPr lang="en-US" sz="1600" dirty="0">
                <a:solidFill>
                  <a:srgbClr val="FFFFFF"/>
                </a:solidFill>
              </a:rPr>
              <a:t>Teams Summary</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378" y="1747777"/>
            <a:ext cx="7456395" cy="3206188"/>
          </a:xfrm>
          <a:prstGeom prst="rect">
            <a:avLst/>
          </a:prstGeom>
        </p:spPr>
      </p:pic>
    </p:spTree>
    <p:extLst>
      <p:ext uri="{BB962C8B-B14F-4D97-AF65-F5344CB8AC3E}">
        <p14:creationId xmlns:p14="http://schemas.microsoft.com/office/powerpoint/2010/main" val="3839414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Dashboard</a:t>
            </a:r>
            <a:br>
              <a:rPr lang="en-US" sz="3100" dirty="0">
                <a:solidFill>
                  <a:srgbClr val="FFFFFF"/>
                </a:solidFill>
              </a:rPr>
            </a:br>
            <a:r>
              <a:rPr lang="en-US" sz="2700" dirty="0">
                <a:solidFill>
                  <a:srgbClr val="FFFFFF"/>
                </a:solidFill>
              </a:rPr>
              <a:t>User Sessions</a:t>
            </a:r>
            <a:endParaRPr lang="en-US" sz="22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user access their pending sessions and view its details and current status</a:t>
            </a:r>
          </a:p>
          <a:p>
            <a:pPr marL="0" indent="0">
              <a:buClr>
                <a:schemeClr val="bg1"/>
              </a:buClr>
              <a:buNone/>
            </a:pPr>
            <a:r>
              <a:rPr lang="en-US" sz="1600" dirty="0">
                <a:solidFill>
                  <a:srgbClr val="FFFFFF"/>
                </a:solidFill>
              </a:rPr>
              <a:t>(Available to all roles with different component titles)</a:t>
            </a:r>
          </a:p>
          <a:p>
            <a:pPr marL="0" indent="0">
              <a:buClr>
                <a:schemeClr val="bg1"/>
              </a:buClr>
              <a:buNone/>
            </a:pPr>
            <a:endParaRPr lang="en-US" sz="1600" b="1" dirty="0">
              <a:solidFill>
                <a:srgbClr val="FFFFFF"/>
              </a:solidFill>
            </a:endParaRPr>
          </a:p>
          <a:p>
            <a:pPr marL="0" indent="0">
              <a:buClr>
                <a:schemeClr val="bg1"/>
              </a:buClr>
              <a:buNone/>
            </a:pPr>
            <a:r>
              <a:rPr lang="en-US" sz="1800" b="1" dirty="0">
                <a:solidFill>
                  <a:srgbClr val="FFFFFF"/>
                </a:solidFill>
              </a:rPr>
              <a:t>Titles</a:t>
            </a:r>
          </a:p>
          <a:p>
            <a:pPr marL="0" indent="0">
              <a:buClr>
                <a:schemeClr val="bg1"/>
              </a:buClr>
              <a:buNone/>
            </a:pPr>
            <a:r>
              <a:rPr lang="en-US" sz="1600" b="1" dirty="0">
                <a:solidFill>
                  <a:srgbClr val="FFFFFF"/>
                </a:solidFill>
              </a:rPr>
              <a:t>Agent: </a:t>
            </a:r>
            <a:r>
              <a:rPr lang="en-US" sz="1600" dirty="0">
                <a:solidFill>
                  <a:srgbClr val="FFFFFF"/>
                </a:solidFill>
              </a:rPr>
              <a:t>Pending Session</a:t>
            </a:r>
          </a:p>
          <a:p>
            <a:pPr marL="0" indent="0">
              <a:buClr>
                <a:schemeClr val="bg1"/>
              </a:buClr>
              <a:buNone/>
            </a:pPr>
            <a:r>
              <a:rPr lang="en-US" sz="1600" b="1" dirty="0">
                <a:solidFill>
                  <a:srgbClr val="FFFFFF"/>
                </a:solidFill>
              </a:rPr>
              <a:t>Supervisor: </a:t>
            </a:r>
            <a:r>
              <a:rPr lang="en-US" sz="1600" dirty="0">
                <a:solidFill>
                  <a:srgbClr val="FFFFFF"/>
                </a:solidFill>
              </a:rPr>
              <a:t>My Summary</a:t>
            </a:r>
          </a:p>
          <a:p>
            <a:pPr marL="0" indent="0">
              <a:buClr>
                <a:schemeClr val="bg1"/>
              </a:buClr>
              <a:buNone/>
            </a:pPr>
            <a:r>
              <a:rPr lang="en-US" sz="1600" b="1" dirty="0">
                <a:solidFill>
                  <a:srgbClr val="FFFFFF"/>
                </a:solidFill>
              </a:rPr>
              <a:t>OM &amp; OH: </a:t>
            </a:r>
            <a:r>
              <a:rPr lang="en-US" sz="1600" dirty="0">
                <a:solidFill>
                  <a:srgbClr val="FFFFFF"/>
                </a:solidFill>
              </a:rPr>
              <a:t>Supervisors Summary</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0882" y="2361235"/>
            <a:ext cx="7560495" cy="1936224"/>
          </a:xfrm>
          <a:prstGeom prst="rect">
            <a:avLst/>
          </a:prstGeom>
        </p:spPr>
      </p:pic>
    </p:spTree>
    <p:extLst>
      <p:ext uri="{BB962C8B-B14F-4D97-AF65-F5344CB8AC3E}">
        <p14:creationId xmlns:p14="http://schemas.microsoft.com/office/powerpoint/2010/main" val="12489091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Dashboard</a:t>
            </a:r>
            <a:br>
              <a:rPr lang="en-US" sz="3100" dirty="0">
                <a:solidFill>
                  <a:srgbClr val="FFFFFF"/>
                </a:solidFill>
              </a:rPr>
            </a:br>
            <a:r>
              <a:rPr lang="en-US" sz="2700" dirty="0">
                <a:solidFill>
                  <a:srgbClr val="FFFFFF"/>
                </a:solidFill>
              </a:rPr>
              <a:t>Exceptions</a:t>
            </a:r>
            <a:endParaRPr lang="en-US" sz="22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user view the agents who are excepted and their reason</a:t>
            </a:r>
          </a:p>
          <a:p>
            <a:pPr marL="0" indent="0">
              <a:buClr>
                <a:schemeClr val="bg1"/>
              </a:buClr>
              <a:buNone/>
            </a:pPr>
            <a:r>
              <a:rPr lang="en-US" sz="1600" dirty="0">
                <a:solidFill>
                  <a:srgbClr val="FFFFFF"/>
                </a:solidFill>
              </a:rPr>
              <a:t>(Available only to leaders, only supervisors can except their agents)</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4422" y="2588865"/>
            <a:ext cx="7514308" cy="1524011"/>
          </a:xfrm>
          <a:prstGeom prst="rect">
            <a:avLst/>
          </a:prstGeom>
        </p:spPr>
      </p:pic>
    </p:spTree>
    <p:extLst>
      <p:ext uri="{BB962C8B-B14F-4D97-AF65-F5344CB8AC3E}">
        <p14:creationId xmlns:p14="http://schemas.microsoft.com/office/powerpoint/2010/main" val="1863035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Dashboard</a:t>
            </a:r>
            <a:br>
              <a:rPr lang="en-US" sz="3100" dirty="0">
                <a:solidFill>
                  <a:srgbClr val="FFFFFF"/>
                </a:solidFill>
              </a:rPr>
            </a:br>
            <a:r>
              <a:rPr lang="en-US" sz="2700" dirty="0">
                <a:solidFill>
                  <a:srgbClr val="FFFFFF"/>
                </a:solidFill>
              </a:rPr>
              <a:t>Overall Top Resource</a:t>
            </a:r>
            <a:endParaRPr lang="en-US" sz="22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user view the current overall top agent on his/her team</a:t>
            </a:r>
          </a:p>
          <a:p>
            <a:pPr marL="0" indent="0">
              <a:buClr>
                <a:schemeClr val="bg1"/>
              </a:buClr>
              <a:buNone/>
            </a:pPr>
            <a:r>
              <a:rPr lang="en-US" sz="1600" dirty="0">
                <a:solidFill>
                  <a:srgbClr val="FFFFFF"/>
                </a:solidFill>
              </a:rPr>
              <a:t>(Available only to supervisors)</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1286" y="1576250"/>
            <a:ext cx="6238756" cy="3629632"/>
          </a:xfrm>
          <a:prstGeom prst="rect">
            <a:avLst/>
          </a:prstGeom>
        </p:spPr>
      </p:pic>
    </p:spTree>
    <p:extLst>
      <p:ext uri="{BB962C8B-B14F-4D97-AF65-F5344CB8AC3E}">
        <p14:creationId xmlns:p14="http://schemas.microsoft.com/office/powerpoint/2010/main" val="22704390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Dashboard</a:t>
            </a:r>
            <a:br>
              <a:rPr lang="en-US" sz="3100" dirty="0">
                <a:solidFill>
                  <a:srgbClr val="FFFFFF"/>
                </a:solidFill>
              </a:rPr>
            </a:br>
            <a:r>
              <a:rPr lang="en-US" sz="2700" dirty="0">
                <a:solidFill>
                  <a:srgbClr val="FFFFFF"/>
                </a:solidFill>
              </a:rPr>
              <a:t>Top 3 Resource</a:t>
            </a:r>
            <a:endParaRPr lang="en-US" sz="22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user view the current top three agent ranking on his/her team</a:t>
            </a:r>
          </a:p>
          <a:p>
            <a:pPr marL="0" indent="0">
              <a:buClr>
                <a:schemeClr val="bg1"/>
              </a:buClr>
              <a:buNone/>
            </a:pPr>
            <a:r>
              <a:rPr lang="en-US" sz="1600" dirty="0">
                <a:solidFill>
                  <a:srgbClr val="FFFFFF"/>
                </a:solidFill>
              </a:rPr>
              <a:t>(Available only to supervisors)</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1286" y="1586772"/>
            <a:ext cx="6238756" cy="3608588"/>
          </a:xfrm>
          <a:prstGeom prst="rect">
            <a:avLst/>
          </a:prstGeom>
        </p:spPr>
      </p:pic>
    </p:spTree>
    <p:extLst>
      <p:ext uri="{BB962C8B-B14F-4D97-AF65-F5344CB8AC3E}">
        <p14:creationId xmlns:p14="http://schemas.microsoft.com/office/powerpoint/2010/main" val="285390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Dashboard</a:t>
            </a:r>
            <a:br>
              <a:rPr lang="en-US" sz="3100" dirty="0">
                <a:solidFill>
                  <a:srgbClr val="FFFFFF"/>
                </a:solidFill>
              </a:rPr>
            </a:br>
            <a:r>
              <a:rPr lang="en-US" sz="2700" dirty="0">
                <a:solidFill>
                  <a:srgbClr val="FFFFFF"/>
                </a:solidFill>
              </a:rPr>
              <a:t>My Scorecard Status</a:t>
            </a: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Displays the current scorecard summary of the agent based on the actual data</a:t>
            </a:r>
            <a:endParaRPr lang="en-US" sz="1600" dirty="0">
              <a:solidFill>
                <a:srgbClr val="FFFFFF"/>
              </a:solidFill>
            </a:endParaRPr>
          </a:p>
          <a:p>
            <a:pPr marL="0" indent="0">
              <a:buClr>
                <a:schemeClr val="bg1"/>
              </a:buClr>
              <a:buNone/>
            </a:pPr>
            <a:r>
              <a:rPr lang="en-US" sz="1600" dirty="0">
                <a:solidFill>
                  <a:srgbClr val="FFFFFF"/>
                </a:solidFill>
              </a:rPr>
              <a:t>(Available only for agents)</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7537" y="1387797"/>
            <a:ext cx="6782268" cy="4082403"/>
          </a:xfrm>
          <a:prstGeom prst="rect">
            <a:avLst/>
          </a:prstGeom>
        </p:spPr>
      </p:pic>
    </p:spTree>
    <p:extLst>
      <p:ext uri="{BB962C8B-B14F-4D97-AF65-F5344CB8AC3E}">
        <p14:creationId xmlns:p14="http://schemas.microsoft.com/office/powerpoint/2010/main" val="2106579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37660" y="1141274"/>
            <a:ext cx="3084844" cy="600764"/>
          </a:xfrm>
        </p:spPr>
        <p:txBody>
          <a:bodyPr>
            <a:normAutofit/>
          </a:bodyPr>
          <a:lstStyle/>
          <a:p>
            <a:r>
              <a:rPr lang="en-US" sz="3000" dirty="0">
                <a:solidFill>
                  <a:srgbClr val="FFFFFF"/>
                </a:solidFill>
              </a:rPr>
              <a:t>Table of Contents</a:t>
            </a: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45610" y="2042420"/>
            <a:ext cx="3084844" cy="3688909"/>
          </a:xfrm>
        </p:spPr>
        <p:txBody>
          <a:bodyPr>
            <a:normAutofit/>
          </a:bodyPr>
          <a:lstStyle/>
          <a:p>
            <a:pPr>
              <a:lnSpc>
                <a:spcPct val="100000"/>
              </a:lnSpc>
              <a:buClr>
                <a:schemeClr val="bg1"/>
              </a:buClr>
              <a:buFont typeface="Wingdings" panose="05000000000000000000" pitchFamily="2" charset="2"/>
              <a:buChar char="Ø"/>
            </a:pPr>
            <a:r>
              <a:rPr lang="en-US" dirty="0">
                <a:solidFill>
                  <a:srgbClr val="FFFFFF"/>
                </a:solidFill>
                <a:latin typeface="Source Sans Pro" panose="020B0604020202020204" pitchFamily="34" charset="0"/>
              </a:rPr>
              <a:t>  Scope &amp; Limitation</a:t>
            </a:r>
          </a:p>
          <a:p>
            <a:pPr>
              <a:lnSpc>
                <a:spcPct val="100000"/>
              </a:lnSpc>
              <a:buClr>
                <a:schemeClr val="bg1"/>
              </a:buClr>
              <a:buFont typeface="Wingdings" panose="05000000000000000000" pitchFamily="2" charset="2"/>
              <a:buChar char="Ø"/>
            </a:pPr>
            <a:r>
              <a:rPr lang="en-US" dirty="0">
                <a:solidFill>
                  <a:srgbClr val="FFFFFF"/>
                </a:solidFill>
                <a:latin typeface="Source Sans Pro" panose="020B0604020202020204" pitchFamily="34" charset="0"/>
              </a:rPr>
              <a:t>  Process Workflow</a:t>
            </a:r>
          </a:p>
          <a:p>
            <a:pPr>
              <a:lnSpc>
                <a:spcPct val="100000"/>
              </a:lnSpc>
              <a:buClr>
                <a:schemeClr val="bg1"/>
              </a:buClr>
              <a:buFont typeface="Wingdings" panose="05000000000000000000" pitchFamily="2" charset="2"/>
              <a:buChar char="Ø"/>
            </a:pPr>
            <a:r>
              <a:rPr lang="en-US" dirty="0">
                <a:solidFill>
                  <a:srgbClr val="FFFFFF"/>
                </a:solidFill>
                <a:latin typeface="Source Sans Pro" panose="020B0604020202020204" pitchFamily="34" charset="0"/>
              </a:rPr>
              <a:t>  Components</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picture containing blur">
            <a:extLst>
              <a:ext uri="{FF2B5EF4-FFF2-40B4-BE49-F238E27FC236}">
                <a16:creationId xmlns:a16="http://schemas.microsoft.com/office/drawing/2014/main" id="{51D0BB9D-60FE-41CF-87D6-6A4361394E66}"/>
              </a:ext>
            </a:extLst>
          </p:cNvPr>
          <p:cNvPicPr>
            <a:picLocks noChangeAspect="1"/>
          </p:cNvPicPr>
          <p:nvPr/>
        </p:nvPicPr>
        <p:blipFill rotWithShape="1">
          <a:blip r:embed="rId2"/>
          <a:srcRect l="12240" r="6711" b="-2"/>
          <a:stretch/>
        </p:blipFill>
        <p:spPr>
          <a:xfrm>
            <a:off x="4104078" y="-1"/>
            <a:ext cx="8082237" cy="6858001"/>
          </a:xfrm>
          <a:prstGeom prst="rect">
            <a:avLst/>
          </a:prstGeom>
        </p:spPr>
      </p:pic>
    </p:spTree>
    <p:extLst>
      <p:ext uri="{BB962C8B-B14F-4D97-AF65-F5344CB8AC3E}">
        <p14:creationId xmlns:p14="http://schemas.microsoft.com/office/powerpoint/2010/main" val="18431922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Dashboard</a:t>
            </a:r>
            <a:br>
              <a:rPr lang="en-US" sz="3100" dirty="0">
                <a:solidFill>
                  <a:srgbClr val="FFFFFF"/>
                </a:solidFill>
              </a:rPr>
            </a:br>
            <a:r>
              <a:rPr lang="en-US" sz="2200" dirty="0">
                <a:solidFill>
                  <a:srgbClr val="FFFFFF"/>
                </a:solidFill>
              </a:rPr>
              <a:t>Productivity Improvement</a:t>
            </a: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you simulate your productivity score</a:t>
            </a:r>
          </a:p>
          <a:p>
            <a:pPr>
              <a:buClr>
                <a:schemeClr val="bg1"/>
              </a:buClr>
              <a:buFont typeface="Wingdings" panose="05000000000000000000" pitchFamily="2" charset="2"/>
              <a:buChar char="v"/>
            </a:pPr>
            <a:r>
              <a:rPr lang="en-US" dirty="0">
                <a:solidFill>
                  <a:srgbClr val="FFFFFF"/>
                </a:solidFill>
              </a:rPr>
              <a:t>Agents can adjust the fields Current Points, Days Worked and Target Per Day</a:t>
            </a:r>
          </a:p>
          <a:p>
            <a:pPr marL="0" indent="0">
              <a:buClr>
                <a:schemeClr val="bg1"/>
              </a:buClr>
              <a:buNone/>
            </a:pPr>
            <a:r>
              <a:rPr lang="en-US" sz="1600" dirty="0">
                <a:solidFill>
                  <a:srgbClr val="FFFFFF"/>
                </a:solidFill>
              </a:rPr>
              <a:t>(Available only for agents)</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7537" y="1711267"/>
            <a:ext cx="6782268" cy="3435462"/>
          </a:xfrm>
          <a:prstGeom prst="rect">
            <a:avLst/>
          </a:prstGeom>
        </p:spPr>
      </p:pic>
    </p:spTree>
    <p:extLst>
      <p:ext uri="{BB962C8B-B14F-4D97-AF65-F5344CB8AC3E}">
        <p14:creationId xmlns:p14="http://schemas.microsoft.com/office/powerpoint/2010/main" val="36987833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Sessions</a:t>
            </a:r>
            <a:br>
              <a:rPr lang="en-US" sz="3100" dirty="0">
                <a:solidFill>
                  <a:srgbClr val="FFFFFF"/>
                </a:solidFill>
              </a:rPr>
            </a:br>
            <a:r>
              <a:rPr lang="en-US" sz="2700" dirty="0">
                <a:solidFill>
                  <a:srgbClr val="FFFFFF"/>
                </a:solidFill>
              </a:rPr>
              <a:t>History</a:t>
            </a:r>
            <a:endParaRPr lang="en-US" sz="22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user view all of the related sessions by the date range specified</a:t>
            </a:r>
          </a:p>
          <a:p>
            <a:pPr>
              <a:buClr>
                <a:schemeClr val="bg1"/>
              </a:buClr>
              <a:buFont typeface="Wingdings" panose="05000000000000000000" pitchFamily="2" charset="2"/>
              <a:buChar char="v"/>
            </a:pPr>
            <a:r>
              <a:rPr lang="en-US" dirty="0">
                <a:solidFill>
                  <a:srgbClr val="FFFFFF"/>
                </a:solidFill>
              </a:rPr>
              <a:t>Let the user review any session document on the list</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2471" y="2382526"/>
            <a:ext cx="6944809" cy="2048264"/>
          </a:xfrm>
          <a:prstGeom prst="rect">
            <a:avLst/>
          </a:prstGeom>
        </p:spPr>
      </p:pic>
    </p:spTree>
    <p:extLst>
      <p:ext uri="{BB962C8B-B14F-4D97-AF65-F5344CB8AC3E}">
        <p14:creationId xmlns:p14="http://schemas.microsoft.com/office/powerpoint/2010/main" val="4055494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Sessions</a:t>
            </a:r>
            <a:br>
              <a:rPr lang="en-US" sz="3100" dirty="0">
                <a:solidFill>
                  <a:srgbClr val="FFFFFF"/>
                </a:solidFill>
              </a:rPr>
            </a:br>
            <a:r>
              <a:rPr lang="en-US" sz="2700" dirty="0">
                <a:solidFill>
                  <a:srgbClr val="FFFFFF"/>
                </a:solidFill>
              </a:rPr>
              <a:t>Feedback Form</a:t>
            </a:r>
            <a:endParaRPr lang="en-US" sz="22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user submit any concern, suggestion or report any discovered software bugs to the developers</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7379" y="1750671"/>
            <a:ext cx="5936211" cy="3356658"/>
          </a:xfrm>
          <a:prstGeom prst="rect">
            <a:avLst/>
          </a:prstGeom>
        </p:spPr>
      </p:pic>
    </p:spTree>
    <p:extLst>
      <p:ext uri="{BB962C8B-B14F-4D97-AF65-F5344CB8AC3E}">
        <p14:creationId xmlns:p14="http://schemas.microsoft.com/office/powerpoint/2010/main" val="39806202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Admin Control Panel</a:t>
            </a:r>
            <a:br>
              <a:rPr lang="en-US" sz="3100" dirty="0">
                <a:solidFill>
                  <a:srgbClr val="FFFFFF"/>
                </a:solidFill>
              </a:rPr>
            </a:br>
            <a:r>
              <a:rPr lang="en-US" sz="2700" dirty="0">
                <a:solidFill>
                  <a:srgbClr val="FFFFFF"/>
                </a:solidFill>
              </a:rPr>
              <a:t>Add Credential</a:t>
            </a: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administrator add new credential into the web application</a:t>
            </a:r>
          </a:p>
          <a:p>
            <a:pPr>
              <a:buClr>
                <a:schemeClr val="bg1"/>
              </a:buClr>
              <a:buFont typeface="Wingdings" panose="05000000000000000000" pitchFamily="2" charset="2"/>
              <a:buChar char="v"/>
            </a:pPr>
            <a:r>
              <a:rPr lang="en-US" dirty="0">
                <a:solidFill>
                  <a:srgbClr val="FFFFFF"/>
                </a:solidFill>
              </a:rPr>
              <a:t>All fields are required</a:t>
            </a:r>
          </a:p>
          <a:p>
            <a:pPr>
              <a:buClr>
                <a:schemeClr val="bg1"/>
              </a:buClr>
              <a:buFont typeface="Wingdings" panose="05000000000000000000" pitchFamily="2" charset="2"/>
              <a:buChar char="v"/>
            </a:pPr>
            <a:r>
              <a:rPr lang="en-US" dirty="0">
                <a:solidFill>
                  <a:srgbClr val="FFFFFF"/>
                </a:solidFill>
              </a:rPr>
              <a:t>Hire date helps the application determine the proficiency of the user</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0298" y="1464992"/>
            <a:ext cx="7447456" cy="3928013"/>
          </a:xfrm>
          <a:prstGeom prst="rect">
            <a:avLst/>
          </a:prstGeom>
        </p:spPr>
      </p:pic>
    </p:spTree>
    <p:extLst>
      <p:ext uri="{BB962C8B-B14F-4D97-AF65-F5344CB8AC3E}">
        <p14:creationId xmlns:p14="http://schemas.microsoft.com/office/powerpoint/2010/main" val="9566190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Admin Control Panel</a:t>
            </a:r>
            <a:br>
              <a:rPr lang="en-US" sz="3100" dirty="0">
                <a:solidFill>
                  <a:srgbClr val="FFFFFF"/>
                </a:solidFill>
              </a:rPr>
            </a:br>
            <a:r>
              <a:rPr lang="en-US" sz="2700" dirty="0">
                <a:solidFill>
                  <a:srgbClr val="FFFFFF"/>
                </a:solidFill>
              </a:rPr>
              <a:t>Update Credential</a:t>
            </a: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administrator modify current credential into the web application</a:t>
            </a:r>
          </a:p>
          <a:p>
            <a:pPr>
              <a:buClr>
                <a:schemeClr val="bg1"/>
              </a:buClr>
              <a:buFont typeface="Wingdings" panose="05000000000000000000" pitchFamily="2" charset="2"/>
              <a:buChar char="v"/>
            </a:pPr>
            <a:r>
              <a:rPr lang="en-US" dirty="0">
                <a:solidFill>
                  <a:srgbClr val="FFFFFF"/>
                </a:solidFill>
              </a:rPr>
              <a:t>Username to be updated is the only required field</a:t>
            </a:r>
          </a:p>
          <a:p>
            <a:pPr>
              <a:buClr>
                <a:schemeClr val="bg1"/>
              </a:buClr>
              <a:buFont typeface="Wingdings" panose="05000000000000000000" pitchFamily="2" charset="2"/>
              <a:buChar char="v"/>
            </a:pPr>
            <a:r>
              <a:rPr lang="en-US" dirty="0">
                <a:solidFill>
                  <a:srgbClr val="FFFFFF"/>
                </a:solidFill>
              </a:rPr>
              <a:t>Hire date helps the application determine the proficiency of the user</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1160362"/>
            <a:ext cx="7365059" cy="4537276"/>
          </a:xfrm>
          <a:prstGeom prst="rect">
            <a:avLst/>
          </a:prstGeom>
        </p:spPr>
      </p:pic>
    </p:spTree>
    <p:extLst>
      <p:ext uri="{BB962C8B-B14F-4D97-AF65-F5344CB8AC3E}">
        <p14:creationId xmlns:p14="http://schemas.microsoft.com/office/powerpoint/2010/main" val="24839838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Admin Control Panel</a:t>
            </a:r>
            <a:br>
              <a:rPr lang="en-US" sz="3100" dirty="0">
                <a:solidFill>
                  <a:srgbClr val="FFFFFF"/>
                </a:solidFill>
              </a:rPr>
            </a:br>
            <a:r>
              <a:rPr lang="en-US" sz="2700" dirty="0">
                <a:solidFill>
                  <a:srgbClr val="FFFFFF"/>
                </a:solidFill>
              </a:rPr>
              <a:t>Delete Credential</a:t>
            </a: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administrator delete current credential into the web application</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2371290"/>
            <a:ext cx="7365059" cy="2115420"/>
          </a:xfrm>
          <a:prstGeom prst="rect">
            <a:avLst/>
          </a:prstGeom>
        </p:spPr>
      </p:pic>
    </p:spTree>
    <p:extLst>
      <p:ext uri="{BB962C8B-B14F-4D97-AF65-F5344CB8AC3E}">
        <p14:creationId xmlns:p14="http://schemas.microsoft.com/office/powerpoint/2010/main" val="525514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Admin Control Panel</a:t>
            </a:r>
            <a:br>
              <a:rPr lang="en-US" sz="3100" dirty="0">
                <a:solidFill>
                  <a:srgbClr val="FFFFFF"/>
                </a:solidFill>
              </a:rPr>
            </a:br>
            <a:r>
              <a:rPr lang="en-US" sz="2700" dirty="0">
                <a:solidFill>
                  <a:srgbClr val="FFFFFF"/>
                </a:solidFill>
              </a:rPr>
              <a:t>Upload Data</a:t>
            </a: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fontScale="85000" lnSpcReduction="10000"/>
          </a:bodyPr>
          <a:lstStyle/>
          <a:p>
            <a:pPr>
              <a:buClr>
                <a:schemeClr val="bg1"/>
              </a:buClr>
              <a:buFont typeface="Wingdings" panose="05000000000000000000" pitchFamily="2" charset="2"/>
              <a:buChar char="v"/>
            </a:pPr>
            <a:r>
              <a:rPr lang="en-US" dirty="0">
                <a:solidFill>
                  <a:srgbClr val="FFFFFF"/>
                </a:solidFill>
              </a:rPr>
              <a:t>Let the administrator upload actual data to be read throughout the web application</a:t>
            </a:r>
          </a:p>
          <a:p>
            <a:pPr>
              <a:buClr>
                <a:schemeClr val="bg1"/>
              </a:buClr>
              <a:buFont typeface="Wingdings" panose="05000000000000000000" pitchFamily="2" charset="2"/>
              <a:buChar char="v"/>
            </a:pPr>
            <a:r>
              <a:rPr lang="en-US" dirty="0">
                <a:solidFill>
                  <a:srgbClr val="FFFFFF"/>
                </a:solidFill>
              </a:rPr>
              <a:t>Data field accepts only (*.</a:t>
            </a:r>
            <a:r>
              <a:rPr lang="en-US" dirty="0" err="1">
                <a:solidFill>
                  <a:srgbClr val="FFFFFF"/>
                </a:solidFill>
              </a:rPr>
              <a:t>xlsx</a:t>
            </a:r>
            <a:r>
              <a:rPr lang="en-US" dirty="0">
                <a:solidFill>
                  <a:srgbClr val="FFFFFF"/>
                </a:solidFill>
              </a:rPr>
              <a:t>) files</a:t>
            </a:r>
          </a:p>
          <a:p>
            <a:pPr>
              <a:buClr>
                <a:schemeClr val="bg1"/>
              </a:buClr>
              <a:buFont typeface="Wingdings" panose="05000000000000000000" pitchFamily="2" charset="2"/>
              <a:buChar char="v"/>
            </a:pPr>
            <a:r>
              <a:rPr lang="en-US" dirty="0">
                <a:solidFill>
                  <a:srgbClr val="FFFFFF"/>
                </a:solidFill>
              </a:rPr>
              <a:t>Excel file must be free of formula. To convert all formula to value, select all the cells on a worksheet then copy all, then press Shift + F10 + V. </a:t>
            </a:r>
          </a:p>
          <a:p>
            <a:pPr>
              <a:buClr>
                <a:schemeClr val="bg1"/>
              </a:buClr>
              <a:buFont typeface="Wingdings" panose="05000000000000000000" pitchFamily="2" charset="2"/>
              <a:buChar char="v"/>
            </a:pPr>
            <a:r>
              <a:rPr lang="en-US" dirty="0">
                <a:solidFill>
                  <a:srgbClr val="FFFFFF"/>
                </a:solidFill>
              </a:rPr>
              <a:t>The current extension of the Excel file provided was (*.</a:t>
            </a:r>
            <a:r>
              <a:rPr lang="en-US" dirty="0" err="1">
                <a:solidFill>
                  <a:srgbClr val="FFFFFF"/>
                </a:solidFill>
              </a:rPr>
              <a:t>xlsb</a:t>
            </a:r>
            <a:r>
              <a:rPr lang="en-US" dirty="0">
                <a:solidFill>
                  <a:srgbClr val="FFFFFF"/>
                </a:solidFill>
              </a:rPr>
              <a:t>) which is not supported and must be resaved as (*.</a:t>
            </a:r>
            <a:r>
              <a:rPr lang="en-US" dirty="0" err="1">
                <a:solidFill>
                  <a:srgbClr val="FFFFFF"/>
                </a:solidFill>
              </a:rPr>
              <a:t>xlsx</a:t>
            </a:r>
            <a:r>
              <a:rPr lang="en-US" dirty="0">
                <a:solidFill>
                  <a:srgbClr val="FFFFFF"/>
                </a:solidFill>
              </a:rPr>
              <a:t>)</a:t>
            </a:r>
          </a:p>
          <a:p>
            <a:pPr>
              <a:buClr>
                <a:schemeClr val="bg1"/>
              </a:buClr>
              <a:buFont typeface="Wingdings" panose="05000000000000000000" pitchFamily="2" charset="2"/>
              <a:buChar char="v"/>
            </a:pPr>
            <a:r>
              <a:rPr lang="en-US" dirty="0">
                <a:solidFill>
                  <a:srgbClr val="FFFFFF"/>
                </a:solidFill>
              </a:rPr>
              <a:t>Actual data is always displayed as the official data on all types of dashboard</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1504122"/>
            <a:ext cx="7365059" cy="3849755"/>
          </a:xfrm>
          <a:prstGeom prst="rect">
            <a:avLst/>
          </a:prstGeom>
        </p:spPr>
      </p:pic>
    </p:spTree>
    <p:extLst>
      <p:ext uri="{BB962C8B-B14F-4D97-AF65-F5344CB8AC3E}">
        <p14:creationId xmlns:p14="http://schemas.microsoft.com/office/powerpoint/2010/main" val="151269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Admin Control Panel</a:t>
            </a:r>
            <a:br>
              <a:rPr lang="en-US" sz="3100" dirty="0">
                <a:solidFill>
                  <a:srgbClr val="FFFFFF"/>
                </a:solidFill>
              </a:rPr>
            </a:br>
            <a:r>
              <a:rPr lang="en-US" sz="2700" dirty="0">
                <a:solidFill>
                  <a:srgbClr val="FFFFFF"/>
                </a:solidFill>
              </a:rPr>
              <a:t>Upload Manual Data</a:t>
            </a: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fontScale="92500" lnSpcReduction="10000"/>
          </a:bodyPr>
          <a:lstStyle/>
          <a:p>
            <a:pPr>
              <a:buClr>
                <a:schemeClr val="bg1"/>
              </a:buClr>
              <a:buFont typeface="Wingdings" panose="05000000000000000000" pitchFamily="2" charset="2"/>
              <a:buChar char="v"/>
            </a:pPr>
            <a:r>
              <a:rPr lang="en-US" dirty="0">
                <a:solidFill>
                  <a:srgbClr val="FFFFFF"/>
                </a:solidFill>
              </a:rPr>
              <a:t>Let the administrator upload manual data to be read in any scorecard session in manual mode</a:t>
            </a:r>
          </a:p>
          <a:p>
            <a:pPr>
              <a:buClr>
                <a:schemeClr val="bg1"/>
              </a:buClr>
              <a:buFont typeface="Wingdings" panose="05000000000000000000" pitchFamily="2" charset="2"/>
              <a:buChar char="v"/>
            </a:pPr>
            <a:r>
              <a:rPr lang="en-US" dirty="0">
                <a:solidFill>
                  <a:srgbClr val="FFFFFF"/>
                </a:solidFill>
              </a:rPr>
              <a:t>Data field accepts only (*.</a:t>
            </a:r>
            <a:r>
              <a:rPr lang="en-US" dirty="0" err="1">
                <a:solidFill>
                  <a:srgbClr val="FFFFFF"/>
                </a:solidFill>
              </a:rPr>
              <a:t>xlsx</a:t>
            </a:r>
            <a:r>
              <a:rPr lang="en-US" dirty="0">
                <a:solidFill>
                  <a:srgbClr val="FFFFFF"/>
                </a:solidFill>
              </a:rPr>
              <a:t>) files</a:t>
            </a:r>
          </a:p>
          <a:p>
            <a:pPr>
              <a:buClr>
                <a:schemeClr val="bg1"/>
              </a:buClr>
              <a:buFont typeface="Wingdings" panose="05000000000000000000" pitchFamily="2" charset="2"/>
              <a:buChar char="v"/>
            </a:pPr>
            <a:r>
              <a:rPr lang="en-US" dirty="0">
                <a:solidFill>
                  <a:srgbClr val="FFFFFF"/>
                </a:solidFill>
              </a:rPr>
              <a:t>Excel file follow the template we provided by clicking the ‘Download Template button’</a:t>
            </a:r>
          </a:p>
          <a:p>
            <a:pPr>
              <a:buClr>
                <a:schemeClr val="bg1"/>
              </a:buClr>
              <a:buFont typeface="Wingdings" panose="05000000000000000000" pitchFamily="2" charset="2"/>
              <a:buChar char="v"/>
            </a:pPr>
            <a:r>
              <a:rPr lang="en-US" dirty="0">
                <a:solidFill>
                  <a:srgbClr val="FFFFFF"/>
                </a:solidFill>
              </a:rPr>
              <a:t>The administrator must also specify which team does this data belong to</a:t>
            </a:r>
          </a:p>
          <a:p>
            <a:pPr>
              <a:buClr>
                <a:schemeClr val="bg1"/>
              </a:buClr>
              <a:buFont typeface="Wingdings" panose="05000000000000000000" pitchFamily="2" charset="2"/>
              <a:buChar char="v"/>
            </a:pPr>
            <a:r>
              <a:rPr lang="en-US" dirty="0">
                <a:solidFill>
                  <a:srgbClr val="FFFFFF"/>
                </a:solidFill>
              </a:rPr>
              <a:t>Manual data is never displayed as the official data on all types of dashboard</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1740287"/>
            <a:ext cx="7365059" cy="3377425"/>
          </a:xfrm>
          <a:prstGeom prst="rect">
            <a:avLst/>
          </a:prstGeom>
        </p:spPr>
      </p:pic>
    </p:spTree>
    <p:extLst>
      <p:ext uri="{BB962C8B-B14F-4D97-AF65-F5344CB8AC3E}">
        <p14:creationId xmlns:p14="http://schemas.microsoft.com/office/powerpoint/2010/main" val="3978145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br>
              <a:rPr lang="en-US" sz="3600" dirty="0">
                <a:solidFill>
                  <a:srgbClr val="FFFFFF"/>
                </a:solidFill>
              </a:rPr>
            </a:br>
            <a:r>
              <a:rPr lang="en-US" sz="3100" dirty="0">
                <a:solidFill>
                  <a:srgbClr val="FFFFFF"/>
                </a:solidFill>
              </a:rPr>
              <a:t>Admin Control Panel</a:t>
            </a:r>
            <a:br>
              <a:rPr lang="en-US" sz="3100" dirty="0">
                <a:solidFill>
                  <a:srgbClr val="FFFFFF"/>
                </a:solidFill>
              </a:rPr>
            </a:br>
            <a:r>
              <a:rPr lang="en-US" sz="2700" dirty="0">
                <a:solidFill>
                  <a:srgbClr val="FFFFFF"/>
                </a:solidFill>
              </a:rPr>
              <a:t>Update Scorecard Items</a:t>
            </a: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lnSpcReduction="10000"/>
          </a:bodyPr>
          <a:lstStyle/>
          <a:p>
            <a:pPr>
              <a:buClr>
                <a:schemeClr val="bg1"/>
              </a:buClr>
              <a:buFont typeface="Wingdings" panose="05000000000000000000" pitchFamily="2" charset="2"/>
              <a:buChar char="v"/>
            </a:pPr>
            <a:r>
              <a:rPr lang="en-US" dirty="0">
                <a:solidFill>
                  <a:srgbClr val="FFFFFF"/>
                </a:solidFill>
              </a:rPr>
              <a:t>Let the administrator add/update/delete the current scorecard items on each roles</a:t>
            </a:r>
          </a:p>
          <a:p>
            <a:pPr>
              <a:buClr>
                <a:schemeClr val="bg1"/>
              </a:buClr>
              <a:buFont typeface="Wingdings" panose="05000000000000000000" pitchFamily="2" charset="2"/>
              <a:buChar char="v"/>
            </a:pPr>
            <a:r>
              <a:rPr lang="en-US" dirty="0">
                <a:solidFill>
                  <a:srgbClr val="FFFFFF"/>
                </a:solidFill>
              </a:rPr>
              <a:t>Title column is the definitive title for the scores displayed on dashboards</a:t>
            </a:r>
          </a:p>
          <a:p>
            <a:pPr>
              <a:buClr>
                <a:schemeClr val="bg1"/>
              </a:buClr>
              <a:buFont typeface="Wingdings" panose="05000000000000000000" pitchFamily="2" charset="2"/>
              <a:buChar char="v"/>
            </a:pPr>
            <a:r>
              <a:rPr lang="en-US" dirty="0">
                <a:solidFill>
                  <a:srgbClr val="FFFFFF"/>
                </a:solidFill>
              </a:rPr>
              <a:t>Cell Name column helps the web application to locate the actual score in the worksheet of an actual excel file by specifying the underlying cell name of the scorecard item inside the worksheet</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1298909"/>
            <a:ext cx="7365059" cy="4260181"/>
          </a:xfrm>
          <a:prstGeom prst="rect">
            <a:avLst/>
          </a:prstGeom>
        </p:spPr>
      </p:pic>
    </p:spTree>
    <p:extLst>
      <p:ext uri="{BB962C8B-B14F-4D97-AF65-F5344CB8AC3E}">
        <p14:creationId xmlns:p14="http://schemas.microsoft.com/office/powerpoint/2010/main" val="12868604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PH" dirty="0"/>
              <a:t>Thank you!</a:t>
            </a:r>
          </a:p>
        </p:txBody>
      </p:sp>
      <p:sp>
        <p:nvSpPr>
          <p:cNvPr id="5" name="Subtitle 4"/>
          <p:cNvSpPr>
            <a:spLocks noGrp="1"/>
          </p:cNvSpPr>
          <p:nvPr>
            <p:ph type="subTitle" idx="1"/>
          </p:nvPr>
        </p:nvSpPr>
        <p:spPr/>
        <p:txBody>
          <a:bodyPr>
            <a:normAutofit/>
          </a:bodyPr>
          <a:lstStyle/>
          <a:p>
            <a:r>
              <a:rPr lang="en-US" sz="2000" dirty="0"/>
              <a:t>A web application for coaching and scorecard process automation</a:t>
            </a:r>
          </a:p>
        </p:txBody>
      </p:sp>
    </p:spTree>
    <p:extLst>
      <p:ext uri="{BB962C8B-B14F-4D97-AF65-F5344CB8AC3E}">
        <p14:creationId xmlns:p14="http://schemas.microsoft.com/office/powerpoint/2010/main" val="42711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B9E1953-F902-4904-B454-D467C8C1319A}"/>
              </a:ext>
            </a:extLst>
          </p:cNvPr>
          <p:cNvSpPr>
            <a:spLocks noGrp="1"/>
          </p:cNvSpPr>
          <p:nvPr>
            <p:ph type="body" idx="1"/>
          </p:nvPr>
        </p:nvSpPr>
        <p:spPr>
          <a:xfrm>
            <a:off x="1093470" y="1089977"/>
            <a:ext cx="4937760" cy="736282"/>
          </a:xfrm>
        </p:spPr>
        <p:txBody>
          <a:bodyPr>
            <a:noAutofit/>
          </a:bodyPr>
          <a:lstStyle/>
          <a:p>
            <a:r>
              <a:rPr lang="en-US" sz="4000" spc="300" dirty="0">
                <a:solidFill>
                  <a:srgbClr val="003A5D"/>
                </a:solidFill>
                <a:latin typeface="Source Sans Pro" panose="020B0503030403020204" pitchFamily="34" charset="0"/>
                <a:ea typeface="Source Sans Pro" panose="020B0503030403020204" pitchFamily="34" charset="0"/>
              </a:rPr>
              <a:t>Scope</a:t>
            </a:r>
          </a:p>
        </p:txBody>
      </p:sp>
      <p:sp>
        <p:nvSpPr>
          <p:cNvPr id="6" name="Content Placeholder 5">
            <a:extLst>
              <a:ext uri="{FF2B5EF4-FFF2-40B4-BE49-F238E27FC236}">
                <a16:creationId xmlns:a16="http://schemas.microsoft.com/office/drawing/2014/main" id="{3F2BFAAF-62ED-49A9-9D75-44CD8FC93B73}"/>
              </a:ext>
            </a:extLst>
          </p:cNvPr>
          <p:cNvSpPr>
            <a:spLocks noGrp="1"/>
          </p:cNvSpPr>
          <p:nvPr>
            <p:ph sz="half" idx="2"/>
          </p:nvPr>
        </p:nvSpPr>
        <p:spPr>
          <a:xfrm>
            <a:off x="1097280" y="2015159"/>
            <a:ext cx="4249420" cy="4015251"/>
          </a:xfrm>
        </p:spPr>
        <p:txBody>
          <a:bodyPr>
            <a:normAutofit/>
          </a:bodyPr>
          <a:lstStyle/>
          <a:p>
            <a:pPr>
              <a:lnSpc>
                <a:spcPct val="110000"/>
              </a:lnSpc>
              <a:buClr>
                <a:srgbClr val="E62E12"/>
              </a:buClr>
              <a:buFont typeface="Wingdings" panose="05000000000000000000" pitchFamily="2" charset="2"/>
              <a:buChar char="Ø"/>
            </a:pPr>
            <a:r>
              <a:rPr lang="en-US" sz="1600" dirty="0"/>
              <a:t>  Accurately display scorecard item and its actual score depending on the agent’s role</a:t>
            </a:r>
          </a:p>
          <a:p>
            <a:pPr>
              <a:lnSpc>
                <a:spcPct val="110000"/>
              </a:lnSpc>
              <a:buClr>
                <a:srgbClr val="E62E12"/>
              </a:buClr>
              <a:buFont typeface="Wingdings" panose="05000000000000000000" pitchFamily="2" charset="2"/>
              <a:buChar char="Ø"/>
            </a:pPr>
            <a:r>
              <a:rPr lang="en-US" sz="1600" dirty="0"/>
              <a:t>  Add/modify existing scorecard item details for every roles</a:t>
            </a:r>
          </a:p>
          <a:p>
            <a:pPr>
              <a:lnSpc>
                <a:spcPct val="110000"/>
              </a:lnSpc>
              <a:buClr>
                <a:srgbClr val="E62E12"/>
              </a:buClr>
              <a:buFont typeface="Wingdings" panose="05000000000000000000" pitchFamily="2" charset="2"/>
              <a:buChar char="Ø"/>
            </a:pPr>
            <a:r>
              <a:rPr lang="en-US" sz="1600" dirty="0"/>
              <a:t>  Display team data of leaders</a:t>
            </a:r>
          </a:p>
          <a:p>
            <a:pPr>
              <a:lnSpc>
                <a:spcPct val="110000"/>
              </a:lnSpc>
              <a:buClr>
                <a:srgbClr val="E62E12"/>
              </a:buClr>
              <a:buFont typeface="Wingdings" panose="05000000000000000000" pitchFamily="2" charset="2"/>
              <a:buChar char="Ø"/>
            </a:pPr>
            <a:r>
              <a:rPr lang="en-US" sz="1600" dirty="0"/>
              <a:t>  Display the current score standing of agents</a:t>
            </a:r>
          </a:p>
          <a:p>
            <a:pPr>
              <a:lnSpc>
                <a:spcPct val="110000"/>
              </a:lnSpc>
              <a:buClr>
                <a:srgbClr val="E62E12"/>
              </a:buClr>
              <a:buFont typeface="Wingdings" panose="05000000000000000000" pitchFamily="2" charset="2"/>
              <a:buChar char="Ø"/>
            </a:pPr>
            <a:r>
              <a:rPr lang="en-US" sz="1600" dirty="0"/>
              <a:t>  Simulate data for opportunities</a:t>
            </a:r>
          </a:p>
          <a:p>
            <a:pPr>
              <a:lnSpc>
                <a:spcPct val="110000"/>
              </a:lnSpc>
              <a:buClr>
                <a:srgbClr val="E62E12"/>
              </a:buClr>
              <a:buFont typeface="Wingdings" panose="05000000000000000000" pitchFamily="2" charset="2"/>
              <a:buChar char="Ø"/>
            </a:pPr>
            <a:r>
              <a:rPr lang="en-US" sz="1600" dirty="0"/>
              <a:t>  Manage the sessions per week</a:t>
            </a:r>
          </a:p>
          <a:p>
            <a:pPr>
              <a:lnSpc>
                <a:spcPct val="110000"/>
              </a:lnSpc>
              <a:buClr>
                <a:srgbClr val="E62E12"/>
              </a:buClr>
              <a:buFont typeface="Wingdings" panose="05000000000000000000" pitchFamily="2" charset="2"/>
              <a:buChar char="Ø"/>
            </a:pPr>
            <a:r>
              <a:rPr lang="en-US" sz="1600" dirty="0"/>
              <a:t>  Summarize weekly coaching data</a:t>
            </a:r>
          </a:p>
        </p:txBody>
      </p:sp>
      <p:sp>
        <p:nvSpPr>
          <p:cNvPr id="7" name="Text Placeholder 6">
            <a:extLst>
              <a:ext uri="{FF2B5EF4-FFF2-40B4-BE49-F238E27FC236}">
                <a16:creationId xmlns:a16="http://schemas.microsoft.com/office/drawing/2014/main" id="{DEE059AD-2148-425A-B6C0-2DBDA95460E6}"/>
              </a:ext>
            </a:extLst>
          </p:cNvPr>
          <p:cNvSpPr>
            <a:spLocks noGrp="1"/>
          </p:cNvSpPr>
          <p:nvPr>
            <p:ph type="body" sz="quarter" idx="3"/>
          </p:nvPr>
        </p:nvSpPr>
        <p:spPr>
          <a:xfrm>
            <a:off x="6256020" y="1089977"/>
            <a:ext cx="4937760" cy="736282"/>
          </a:xfrm>
        </p:spPr>
        <p:txBody>
          <a:bodyPr>
            <a:normAutofit/>
          </a:bodyPr>
          <a:lstStyle/>
          <a:p>
            <a:r>
              <a:rPr lang="en-US" sz="4000" spc="300" dirty="0">
                <a:solidFill>
                  <a:srgbClr val="003A5D"/>
                </a:solidFill>
                <a:latin typeface="Source Sans Pro" panose="020B0503030403020204" pitchFamily="34" charset="0"/>
                <a:ea typeface="Source Sans Pro" panose="020B0503030403020204" pitchFamily="34" charset="0"/>
              </a:rPr>
              <a:t>Limitations</a:t>
            </a:r>
          </a:p>
        </p:txBody>
      </p:sp>
      <p:sp>
        <p:nvSpPr>
          <p:cNvPr id="8" name="Content Placeholder 7">
            <a:extLst>
              <a:ext uri="{FF2B5EF4-FFF2-40B4-BE49-F238E27FC236}">
                <a16:creationId xmlns:a16="http://schemas.microsoft.com/office/drawing/2014/main" id="{01DB79C0-B521-48D9-851A-6836FE51461F}"/>
              </a:ext>
            </a:extLst>
          </p:cNvPr>
          <p:cNvSpPr>
            <a:spLocks noGrp="1"/>
          </p:cNvSpPr>
          <p:nvPr>
            <p:ph sz="quarter" idx="4"/>
          </p:nvPr>
        </p:nvSpPr>
        <p:spPr>
          <a:xfrm>
            <a:off x="6256020" y="2015159"/>
            <a:ext cx="5046980" cy="4015251"/>
          </a:xfrm>
        </p:spPr>
        <p:txBody>
          <a:bodyPr>
            <a:normAutofit/>
          </a:bodyPr>
          <a:lstStyle/>
          <a:p>
            <a:pPr>
              <a:lnSpc>
                <a:spcPct val="120000"/>
              </a:lnSpc>
              <a:buClr>
                <a:srgbClr val="E62E12"/>
              </a:buClr>
              <a:buFont typeface="Wingdings" panose="05000000000000000000" pitchFamily="2" charset="2"/>
              <a:buChar char="Ø"/>
            </a:pPr>
            <a:r>
              <a:rPr lang="en-US" sz="1600" dirty="0"/>
              <a:t>  Highly dependent on Excel file when displaying score data</a:t>
            </a:r>
          </a:p>
          <a:p>
            <a:pPr>
              <a:lnSpc>
                <a:spcPct val="120000"/>
              </a:lnSpc>
              <a:buClr>
                <a:srgbClr val="E62E12"/>
              </a:buClr>
              <a:buFont typeface="Wingdings" panose="05000000000000000000" pitchFamily="2" charset="2"/>
              <a:buChar char="Ø"/>
            </a:pPr>
            <a:r>
              <a:rPr lang="en-US" sz="1600" dirty="0"/>
              <a:t>  Excel file must be reformat as (*.xlsx) file and convert all formulas to values</a:t>
            </a:r>
          </a:p>
          <a:p>
            <a:pPr>
              <a:lnSpc>
                <a:spcPct val="120000"/>
              </a:lnSpc>
              <a:buClr>
                <a:srgbClr val="E62E12"/>
              </a:buClr>
              <a:buFont typeface="Wingdings" panose="05000000000000000000" pitchFamily="2" charset="2"/>
              <a:buChar char="Ø"/>
            </a:pPr>
            <a:r>
              <a:rPr lang="en-US" sz="1600" dirty="0"/>
              <a:t>  Excel file containing score data must be updated daily to reflect the data displayed for the users</a:t>
            </a:r>
          </a:p>
          <a:p>
            <a:pPr>
              <a:lnSpc>
                <a:spcPct val="120000"/>
              </a:lnSpc>
              <a:buClr>
                <a:srgbClr val="E62E12"/>
              </a:buClr>
              <a:buFont typeface="Wingdings" panose="05000000000000000000" pitchFamily="2" charset="2"/>
              <a:buChar char="Ø"/>
            </a:pPr>
            <a:r>
              <a:rPr lang="en-US" sz="1600" dirty="0"/>
              <a:t>  Cannot dynamically add another session type (Scorecard, Coaching, Triad, Meeting, Heartbeat, etc..)</a:t>
            </a:r>
          </a:p>
          <a:p>
            <a:pPr>
              <a:lnSpc>
                <a:spcPct val="120000"/>
              </a:lnSpc>
              <a:buClr>
                <a:srgbClr val="E62E12"/>
              </a:buClr>
              <a:buFont typeface="Wingdings" panose="05000000000000000000" pitchFamily="2" charset="2"/>
              <a:buChar char="Ø"/>
            </a:pPr>
            <a:r>
              <a:rPr lang="en-US" sz="1600" dirty="0"/>
              <a:t>  Updating the format of the session documents actually cause the system to revise its process flow</a:t>
            </a:r>
          </a:p>
        </p:txBody>
      </p:sp>
    </p:spTree>
    <p:extLst>
      <p:ext uri="{BB962C8B-B14F-4D97-AF65-F5344CB8AC3E}">
        <p14:creationId xmlns:p14="http://schemas.microsoft.com/office/powerpoint/2010/main" val="2715537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Process Workflow</a:t>
            </a:r>
            <a:br>
              <a:rPr lang="en-US" sz="3600" dirty="0">
                <a:solidFill>
                  <a:srgbClr val="FFFFFF"/>
                </a:solidFill>
              </a:rPr>
            </a:br>
            <a:r>
              <a:rPr lang="en-US" sz="2700" dirty="0">
                <a:solidFill>
                  <a:srgbClr val="FFFFFF"/>
                </a:solidFill>
              </a:rPr>
              <a:t>Coaching and Scorecard</a:t>
            </a:r>
            <a:endParaRPr lang="en-US" sz="28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Ø"/>
            </a:pPr>
            <a:r>
              <a:rPr lang="en-US" dirty="0">
                <a:solidFill>
                  <a:srgbClr val="FFFFFF"/>
                </a:solidFill>
              </a:rPr>
              <a:t> The process for creating a coaching, scorecard and goal setting sessions</a:t>
            </a:r>
          </a:p>
          <a:p>
            <a:pPr>
              <a:buClr>
                <a:schemeClr val="bg1"/>
              </a:buClr>
              <a:buFont typeface="Wingdings" panose="05000000000000000000" pitchFamily="2" charset="2"/>
              <a:buChar char="Ø"/>
            </a:pPr>
            <a:r>
              <a:rPr lang="en-US" dirty="0">
                <a:solidFill>
                  <a:srgbClr val="FFFFFF"/>
                </a:solidFill>
              </a:rPr>
              <a:t> This is applicable for session types:</a:t>
            </a:r>
          </a:p>
          <a:p>
            <a:pPr lvl="1">
              <a:buClr>
                <a:schemeClr val="bg1"/>
              </a:buClr>
              <a:buFont typeface="Wingdings" panose="05000000000000000000" pitchFamily="2" charset="2"/>
              <a:buChar char="§"/>
            </a:pPr>
            <a:r>
              <a:rPr lang="en-US" dirty="0">
                <a:solidFill>
                  <a:srgbClr val="FFFFFF"/>
                </a:solidFill>
              </a:rPr>
              <a:t> Mid-month Scorecard</a:t>
            </a:r>
          </a:p>
          <a:p>
            <a:pPr lvl="1">
              <a:buClr>
                <a:schemeClr val="bg1"/>
              </a:buClr>
              <a:buFont typeface="Wingdings" panose="05000000000000000000" pitchFamily="2" charset="2"/>
              <a:buChar char="§"/>
            </a:pPr>
            <a:r>
              <a:rPr lang="en-US" dirty="0">
                <a:solidFill>
                  <a:srgbClr val="FFFFFF"/>
                </a:solidFill>
              </a:rPr>
              <a:t> Whole Month Scorecard</a:t>
            </a:r>
          </a:p>
          <a:p>
            <a:pPr lvl="1">
              <a:buClr>
                <a:schemeClr val="bg1"/>
              </a:buClr>
              <a:buFont typeface="Wingdings" panose="05000000000000000000" pitchFamily="2" charset="2"/>
              <a:buChar char="§"/>
            </a:pPr>
            <a:r>
              <a:rPr lang="en-US" dirty="0">
                <a:solidFill>
                  <a:srgbClr val="FFFFFF"/>
                </a:solidFill>
              </a:rPr>
              <a:t> Goal Setting</a:t>
            </a:r>
          </a:p>
          <a:p>
            <a:pPr lvl="1">
              <a:buClr>
                <a:schemeClr val="bg1"/>
              </a:buClr>
              <a:buFont typeface="Wingdings" panose="05000000000000000000" pitchFamily="2" charset="2"/>
              <a:buChar char="§"/>
            </a:pPr>
            <a:r>
              <a:rPr lang="en-US" dirty="0">
                <a:solidFill>
                  <a:srgbClr val="FFFFFF"/>
                </a:solidFill>
              </a:rPr>
              <a:t> Coaching</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solidFill>
              <a:srgbClr val="E62E12"/>
            </a:solidFill>
          </a:ln>
        </p:spPr>
        <p:style>
          <a:lnRef idx="2">
            <a:schemeClr val="accent1">
              <a:shade val="50000"/>
            </a:schemeClr>
          </a:lnRef>
          <a:fillRef idx="1">
            <a:schemeClr val="accent1"/>
          </a:fillRef>
          <a:effectRef idx="0">
            <a:schemeClr val="accent1"/>
          </a:effectRef>
          <a:fontRef idx="minor">
            <a:schemeClr val="lt1"/>
          </a:fontRef>
        </p:style>
      </p:sp>
      <p:pic>
        <p:nvPicPr>
          <p:cNvPr id="5" name="Picture 4">
            <a:extLst>
              <a:ext uri="{FF2B5EF4-FFF2-40B4-BE49-F238E27FC236}">
                <a16:creationId xmlns:a16="http://schemas.microsoft.com/office/drawing/2014/main" id="{DC772668-DEBB-424B-B468-27549F7B4071}"/>
              </a:ext>
            </a:extLst>
          </p:cNvPr>
          <p:cNvPicPr>
            <a:picLocks noChangeAspect="1"/>
          </p:cNvPicPr>
          <p:nvPr/>
        </p:nvPicPr>
        <p:blipFill>
          <a:blip r:embed="rId2"/>
          <a:stretch>
            <a:fillRect/>
          </a:stretch>
        </p:blipFill>
        <p:spPr>
          <a:xfrm>
            <a:off x="5528223" y="0"/>
            <a:ext cx="5233948" cy="6858000"/>
          </a:xfrm>
          <a:prstGeom prst="rect">
            <a:avLst/>
          </a:prstGeom>
        </p:spPr>
      </p:pic>
    </p:spTree>
    <p:extLst>
      <p:ext uri="{BB962C8B-B14F-4D97-AF65-F5344CB8AC3E}">
        <p14:creationId xmlns:p14="http://schemas.microsoft.com/office/powerpoint/2010/main" val="1133615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Process Workflow</a:t>
            </a:r>
            <a:br>
              <a:rPr lang="en-US" sz="3600" dirty="0">
                <a:solidFill>
                  <a:srgbClr val="FFFFFF"/>
                </a:solidFill>
              </a:rPr>
            </a:br>
            <a:r>
              <a:rPr lang="en-US" sz="3200" dirty="0">
                <a:solidFill>
                  <a:srgbClr val="FFFFFF"/>
                </a:solidFill>
              </a:rPr>
              <a:t>Triad Coaching</a:t>
            </a:r>
            <a:endParaRPr lang="en-US" sz="28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Ø"/>
            </a:pPr>
            <a:r>
              <a:rPr lang="en-US" dirty="0">
                <a:solidFill>
                  <a:srgbClr val="FFFFFF"/>
                </a:solidFill>
              </a:rPr>
              <a:t> The process for creating a triad sessions</a:t>
            </a:r>
          </a:p>
          <a:p>
            <a:pPr>
              <a:buClr>
                <a:schemeClr val="bg1"/>
              </a:buClr>
              <a:buFont typeface="Wingdings" panose="05000000000000000000" pitchFamily="2" charset="2"/>
              <a:buChar char="Ø"/>
            </a:pPr>
            <a:r>
              <a:rPr lang="en-US" dirty="0">
                <a:solidFill>
                  <a:srgbClr val="FFFFFF"/>
                </a:solidFill>
              </a:rPr>
              <a:t> This is only applicable for session type ‘Triad‘</a:t>
            </a: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5" name="Picture 4">
            <a:extLst>
              <a:ext uri="{FF2B5EF4-FFF2-40B4-BE49-F238E27FC236}">
                <a16:creationId xmlns:a16="http://schemas.microsoft.com/office/drawing/2014/main" id="{93BC24ED-9149-405D-83E6-597B40D1B7D9}"/>
              </a:ext>
            </a:extLst>
          </p:cNvPr>
          <p:cNvPicPr>
            <a:picLocks noChangeAspect="1"/>
          </p:cNvPicPr>
          <p:nvPr/>
        </p:nvPicPr>
        <p:blipFill>
          <a:blip r:embed="rId2"/>
          <a:stretch>
            <a:fillRect/>
          </a:stretch>
        </p:blipFill>
        <p:spPr>
          <a:xfrm>
            <a:off x="4917193" y="0"/>
            <a:ext cx="6456007" cy="6858000"/>
          </a:xfrm>
          <a:prstGeom prst="rect">
            <a:avLst/>
          </a:prstGeom>
        </p:spPr>
      </p:pic>
    </p:spTree>
    <p:extLst>
      <p:ext uri="{BB962C8B-B14F-4D97-AF65-F5344CB8AC3E}">
        <p14:creationId xmlns:p14="http://schemas.microsoft.com/office/powerpoint/2010/main" val="2015975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4F7E42D-8B5A-4FC8-81CD-9E60171F7F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Process Workflow</a:t>
            </a:r>
            <a:br>
              <a:rPr lang="en-US" sz="3600" dirty="0">
                <a:solidFill>
                  <a:srgbClr val="FFFFFF"/>
                </a:solidFill>
              </a:rPr>
            </a:br>
            <a:r>
              <a:rPr lang="en-US" sz="2700" dirty="0">
                <a:solidFill>
                  <a:srgbClr val="FFFFFF"/>
                </a:solidFill>
              </a:rPr>
              <a:t>Heart of Team Leaders </a:t>
            </a:r>
            <a:endParaRPr lang="en-US" sz="2800" dirty="0">
              <a:solidFill>
                <a:srgbClr val="FFFFFF"/>
              </a:solidFill>
            </a:endParaRPr>
          </a:p>
        </p:txBody>
      </p: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Ø"/>
            </a:pPr>
            <a:r>
              <a:rPr lang="en-US" dirty="0">
                <a:solidFill>
                  <a:srgbClr val="FFFFFF"/>
                </a:solidFill>
              </a:rPr>
              <a:t> The process for creating a HTL sessions</a:t>
            </a:r>
          </a:p>
          <a:p>
            <a:pPr>
              <a:buClr>
                <a:schemeClr val="bg1"/>
              </a:buClr>
              <a:buFont typeface="Wingdings" panose="05000000000000000000" pitchFamily="2" charset="2"/>
              <a:buChar char="Ø"/>
            </a:pPr>
            <a:r>
              <a:rPr lang="en-US" dirty="0">
                <a:solidFill>
                  <a:srgbClr val="FFFFFF"/>
                </a:solidFill>
              </a:rPr>
              <a:t> This is applicable for session types:</a:t>
            </a:r>
          </a:p>
          <a:p>
            <a:pPr lvl="1">
              <a:buClr>
                <a:schemeClr val="bg1"/>
              </a:buClr>
              <a:buFont typeface="Wingdings" panose="05000000000000000000" pitchFamily="2" charset="2"/>
              <a:buChar char="§"/>
            </a:pPr>
            <a:r>
              <a:rPr lang="en-US" dirty="0">
                <a:solidFill>
                  <a:srgbClr val="FFFFFF"/>
                </a:solidFill>
              </a:rPr>
              <a:t> Meeting</a:t>
            </a:r>
          </a:p>
          <a:p>
            <a:pPr lvl="1">
              <a:buClr>
                <a:schemeClr val="bg1"/>
              </a:buClr>
              <a:buFont typeface="Wingdings" panose="05000000000000000000" pitchFamily="2" charset="2"/>
              <a:buChar char="§"/>
            </a:pPr>
            <a:r>
              <a:rPr lang="en-US" dirty="0">
                <a:solidFill>
                  <a:srgbClr val="FFFFFF"/>
                </a:solidFill>
              </a:rPr>
              <a:t> Heartbeat</a:t>
            </a:r>
          </a:p>
          <a:p>
            <a:pPr lvl="1">
              <a:buClr>
                <a:schemeClr val="bg1"/>
              </a:buClr>
              <a:buFont typeface="Wingdings" panose="05000000000000000000" pitchFamily="2" charset="2"/>
              <a:buChar char="§"/>
            </a:pPr>
            <a:r>
              <a:rPr lang="en-US" dirty="0">
                <a:solidFill>
                  <a:srgbClr val="FFFFFF"/>
                </a:solidFill>
              </a:rPr>
              <a:t> </a:t>
            </a:r>
            <a:r>
              <a:rPr lang="en-US" dirty="0" err="1">
                <a:solidFill>
                  <a:srgbClr val="FFFFFF"/>
                </a:solidFill>
              </a:rPr>
              <a:t>Floorwalk</a:t>
            </a:r>
            <a:endParaRPr lang="en-US" dirty="0">
              <a:solidFill>
                <a:srgbClr val="FFFFFF"/>
              </a:solidFill>
            </a:endParaRPr>
          </a:p>
        </p:txBody>
      </p:sp>
      <p:sp>
        <p:nvSpPr>
          <p:cNvPr id="24" name="Rectangle 23">
            <a:extLst>
              <a:ext uri="{FF2B5EF4-FFF2-40B4-BE49-F238E27FC236}">
                <a16:creationId xmlns:a16="http://schemas.microsoft.com/office/drawing/2014/main" id="{8C04651D-B9F4-4935-A02D-364153FBD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FA83654F-3BCA-43E8-BA55-0DFB95D46BB0}"/>
              </a:ext>
            </a:extLst>
          </p:cNvPr>
          <p:cNvPicPr>
            <a:picLocks noChangeAspect="1"/>
          </p:cNvPicPr>
          <p:nvPr/>
        </p:nvPicPr>
        <p:blipFill>
          <a:blip r:embed="rId2"/>
          <a:stretch>
            <a:fillRect/>
          </a:stretch>
        </p:blipFill>
        <p:spPr>
          <a:xfrm>
            <a:off x="4404847" y="0"/>
            <a:ext cx="7480700" cy="6858000"/>
          </a:xfrm>
          <a:prstGeom prst="rect">
            <a:avLst/>
          </a:prstGeom>
        </p:spPr>
      </p:pic>
    </p:spTree>
    <p:extLst>
      <p:ext uri="{BB962C8B-B14F-4D97-AF65-F5344CB8AC3E}">
        <p14:creationId xmlns:p14="http://schemas.microsoft.com/office/powerpoint/2010/main" val="19204599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2C0B2E1-0268-42EC-ABD3-94F81A05BC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a:extLst>
              <a:ext uri="{FF2B5EF4-FFF2-40B4-BE49-F238E27FC236}">
                <a16:creationId xmlns:a16="http://schemas.microsoft.com/office/drawing/2014/main" id="{7D2256B4-48EA-40FC-BBC0-AA1EE6E008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3D44BCCA-102D-4A9D-B1E4-2450CAF0B0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A8DE37-FDB8-4D56-AC52-28D7CA0863E6}"/>
              </a:ext>
            </a:extLst>
          </p:cNvPr>
          <p:cNvSpPr>
            <a:spLocks noGrp="1"/>
          </p:cNvSpPr>
          <p:nvPr>
            <p:ph type="title"/>
          </p:nvPr>
        </p:nvSpPr>
        <p:spPr>
          <a:xfrm>
            <a:off x="1097280" y="758952"/>
            <a:ext cx="10058400" cy="3892168"/>
          </a:xfrm>
        </p:spPr>
        <p:txBody>
          <a:bodyPr vert="horz" lIns="91440" tIns="45720" rIns="91440" bIns="45720" rtlCol="0" anchor="b">
            <a:normAutofit/>
          </a:bodyPr>
          <a:lstStyle/>
          <a:p>
            <a:r>
              <a:rPr lang="en-US" sz="8000" dirty="0">
                <a:solidFill>
                  <a:srgbClr val="003A5D"/>
                </a:solidFill>
              </a:rPr>
              <a:t>Components</a:t>
            </a:r>
          </a:p>
        </p:txBody>
      </p:sp>
      <p:sp>
        <p:nvSpPr>
          <p:cNvPr id="16" name="Rectangle 15">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1F3985C0-E548-44D2-B30E-F3E42DADE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75408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7010401" y="634947"/>
            <a:ext cx="4539342" cy="698554"/>
          </a:xfrm>
        </p:spPr>
        <p:txBody>
          <a:bodyPr>
            <a:normAutofit/>
          </a:bodyPr>
          <a:lstStyle/>
          <a:p>
            <a:r>
              <a:rPr lang="en-US" sz="4000" dirty="0"/>
              <a:t>Login - Form</a:t>
            </a:r>
          </a:p>
        </p:txBody>
      </p:sp>
      <p:pic>
        <p:nvPicPr>
          <p:cNvPr id="4" name="Picture 3" descr="A screenshot of a cell phone&#10;&#10;Description automatically generated">
            <a:extLst>
              <a:ext uri="{FF2B5EF4-FFF2-40B4-BE49-F238E27FC236}">
                <a16:creationId xmlns:a16="http://schemas.microsoft.com/office/drawing/2014/main" id="{51D0BB9D-60FE-41CF-87D6-6A4361394E66}"/>
              </a:ext>
            </a:extLst>
          </p:cNvPr>
          <p:cNvPicPr>
            <a:picLocks noChangeAspect="1"/>
          </p:cNvPicPr>
          <p:nvPr/>
        </p:nvPicPr>
        <p:blipFill>
          <a:blip r:embed="rId2"/>
          <a:stretch/>
        </p:blipFill>
        <p:spPr>
          <a:xfrm>
            <a:off x="503358" y="1602271"/>
            <a:ext cx="5592642" cy="2957029"/>
          </a:xfrm>
          <a:prstGeom prst="rect">
            <a:avLst/>
          </a:prstGeom>
        </p:spPr>
      </p:pic>
      <p:cxnSp>
        <p:nvCxnSpPr>
          <p:cNvPr id="31" name="Straight Connector 30">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7113817" y="1591893"/>
            <a:ext cx="4539342" cy="4285223"/>
          </a:xfrm>
          <a:solidFill>
            <a:schemeClr val="bg1"/>
          </a:solidFill>
        </p:spPr>
        <p:txBody>
          <a:bodyPr>
            <a:normAutofit lnSpcReduction="10000"/>
          </a:bodyPr>
          <a:lstStyle/>
          <a:p>
            <a:pPr>
              <a:buClr>
                <a:schemeClr val="bg1"/>
              </a:buClr>
              <a:buFont typeface="Wingdings" panose="05000000000000000000" pitchFamily="2" charset="2"/>
              <a:buChar char="v"/>
            </a:pPr>
            <a:r>
              <a:rPr lang="en-US" sz="1600" b="1" dirty="0"/>
              <a:t>1. Username Input</a:t>
            </a:r>
          </a:p>
          <a:p>
            <a:pPr lvl="1">
              <a:lnSpc>
                <a:spcPct val="100000"/>
              </a:lnSpc>
              <a:buClr>
                <a:srgbClr val="003A5D"/>
              </a:buClr>
              <a:buFont typeface="Wingdings" panose="05000000000000000000" pitchFamily="2" charset="2"/>
              <a:buChar char="Ø"/>
            </a:pPr>
            <a:r>
              <a:rPr lang="en-US" sz="1600" dirty="0"/>
              <a:t>  Input your EID to this field</a:t>
            </a:r>
          </a:p>
          <a:p>
            <a:pPr lvl="1">
              <a:lnSpc>
                <a:spcPct val="100000"/>
              </a:lnSpc>
              <a:buClr>
                <a:srgbClr val="003A5D"/>
              </a:buClr>
              <a:buFont typeface="Wingdings" panose="05000000000000000000" pitchFamily="2" charset="2"/>
              <a:buChar char="Ø"/>
            </a:pPr>
            <a:endParaRPr lang="en-US" sz="1600" dirty="0"/>
          </a:p>
          <a:p>
            <a:pPr>
              <a:buClr>
                <a:schemeClr val="bg1"/>
              </a:buClr>
              <a:buFont typeface="Wingdings" panose="05000000000000000000" pitchFamily="2" charset="2"/>
              <a:buChar char="v"/>
            </a:pPr>
            <a:r>
              <a:rPr lang="en-US" sz="1600" b="1" dirty="0"/>
              <a:t>2. Password Input</a:t>
            </a:r>
          </a:p>
          <a:p>
            <a:pPr lvl="1">
              <a:buClr>
                <a:srgbClr val="003A5D"/>
              </a:buClr>
              <a:buFont typeface="Wingdings" panose="05000000000000000000" pitchFamily="2" charset="2"/>
              <a:buChar char="Ø"/>
            </a:pPr>
            <a:r>
              <a:rPr lang="en-US" sz="1600" dirty="0"/>
              <a:t>  Input your password to this field</a:t>
            </a:r>
          </a:p>
          <a:p>
            <a:pPr lvl="1">
              <a:buClr>
                <a:srgbClr val="003A5D"/>
              </a:buClr>
              <a:buFont typeface="Wingdings" panose="05000000000000000000" pitchFamily="2" charset="2"/>
              <a:buChar char="Ø"/>
            </a:pPr>
            <a:r>
              <a:rPr lang="en-US" sz="1600" dirty="0"/>
              <a:t>  The default password is simply ‘</a:t>
            </a:r>
            <a:r>
              <a:rPr lang="en-US" sz="1600" i="1" dirty="0"/>
              <a:t>password</a:t>
            </a:r>
            <a:r>
              <a:rPr lang="en-US" sz="1600" dirty="0"/>
              <a:t>’</a:t>
            </a:r>
          </a:p>
          <a:p>
            <a:pPr lvl="1">
              <a:buFont typeface="Wingdings" panose="05000000000000000000" pitchFamily="2" charset="2"/>
              <a:buChar char="v"/>
            </a:pPr>
            <a:endParaRPr lang="en-US" sz="1600" dirty="0"/>
          </a:p>
          <a:p>
            <a:pPr marL="201168" lvl="1" indent="0">
              <a:buNone/>
            </a:pPr>
            <a:r>
              <a:rPr lang="en-US" sz="1600" b="1" dirty="0"/>
              <a:t>3. Remember Me Toggle</a:t>
            </a:r>
            <a:endParaRPr lang="en-US" sz="1600" dirty="0"/>
          </a:p>
          <a:p>
            <a:pPr lvl="1">
              <a:buClr>
                <a:srgbClr val="003A5D"/>
              </a:buClr>
              <a:buFont typeface="Wingdings" panose="05000000000000000000" pitchFamily="2" charset="2"/>
              <a:buChar char="Ø"/>
            </a:pPr>
            <a:r>
              <a:rPr lang="en-US" sz="1600" dirty="0"/>
              <a:t>  If checked, enables the browser to remember last verified username and password</a:t>
            </a:r>
          </a:p>
          <a:p>
            <a:pPr lvl="1">
              <a:buFont typeface="Wingdings" panose="05000000000000000000" pitchFamily="2" charset="2"/>
              <a:buChar char="v"/>
            </a:pPr>
            <a:endParaRPr lang="en-US" sz="1600" dirty="0"/>
          </a:p>
          <a:p>
            <a:pPr marL="201168" lvl="1" indent="0">
              <a:buNone/>
            </a:pPr>
            <a:r>
              <a:rPr lang="en-US" sz="1600" b="1" dirty="0"/>
              <a:t>4. Submit Button</a:t>
            </a:r>
          </a:p>
          <a:p>
            <a:pPr lvl="1">
              <a:buClr>
                <a:srgbClr val="003A5D"/>
              </a:buClr>
              <a:buFont typeface="Wingdings" panose="05000000000000000000" pitchFamily="2" charset="2"/>
              <a:buChar char="Ø"/>
            </a:pPr>
            <a:r>
              <a:rPr lang="en-US" sz="1600" dirty="0"/>
              <a:t>  Submit your credential by clicking this button</a:t>
            </a:r>
          </a:p>
          <a:p>
            <a:pPr lvl="1">
              <a:buClr>
                <a:srgbClr val="003A5D"/>
              </a:buClr>
              <a:buFont typeface="Wingdings" panose="05000000000000000000" pitchFamily="2" charset="2"/>
              <a:buChar char="Ø"/>
            </a:pPr>
            <a:r>
              <a:rPr lang="en-US" sz="1600" dirty="0"/>
              <a:t>  If verified, you will be redirected to your dashboard</a:t>
            </a:r>
          </a:p>
        </p:txBody>
      </p:sp>
      <p:sp>
        <p:nvSpPr>
          <p:cNvPr id="33" name="Rectangle 32">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Oval 4">
            <a:extLst>
              <a:ext uri="{FF2B5EF4-FFF2-40B4-BE49-F238E27FC236}">
                <a16:creationId xmlns:a16="http://schemas.microsoft.com/office/drawing/2014/main" id="{267CB101-1D66-47D2-A050-8D0E10354AA2}"/>
              </a:ext>
            </a:extLst>
          </p:cNvPr>
          <p:cNvSpPr/>
          <p:nvPr/>
        </p:nvSpPr>
        <p:spPr>
          <a:xfrm>
            <a:off x="5085443" y="1895203"/>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1</a:t>
            </a:r>
          </a:p>
        </p:txBody>
      </p:sp>
      <p:sp>
        <p:nvSpPr>
          <p:cNvPr id="13" name="Oval 12">
            <a:extLst>
              <a:ext uri="{FF2B5EF4-FFF2-40B4-BE49-F238E27FC236}">
                <a16:creationId xmlns:a16="http://schemas.microsoft.com/office/drawing/2014/main" id="{090F771A-A0C6-48EB-B66C-F0E84F22BFB6}"/>
              </a:ext>
            </a:extLst>
          </p:cNvPr>
          <p:cNvSpPr/>
          <p:nvPr/>
        </p:nvSpPr>
        <p:spPr>
          <a:xfrm>
            <a:off x="5085443" y="2687098"/>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2</a:t>
            </a:r>
          </a:p>
        </p:txBody>
      </p:sp>
      <p:sp>
        <p:nvSpPr>
          <p:cNvPr id="14" name="Oval 13">
            <a:extLst>
              <a:ext uri="{FF2B5EF4-FFF2-40B4-BE49-F238E27FC236}">
                <a16:creationId xmlns:a16="http://schemas.microsoft.com/office/drawing/2014/main" id="{9518AE85-3413-45EB-9079-AA04207CE063}"/>
              </a:ext>
            </a:extLst>
          </p:cNvPr>
          <p:cNvSpPr/>
          <p:nvPr/>
        </p:nvSpPr>
        <p:spPr>
          <a:xfrm>
            <a:off x="2164443" y="3303049"/>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3</a:t>
            </a:r>
          </a:p>
        </p:txBody>
      </p:sp>
      <p:sp>
        <p:nvSpPr>
          <p:cNvPr id="15" name="Oval 14">
            <a:extLst>
              <a:ext uri="{FF2B5EF4-FFF2-40B4-BE49-F238E27FC236}">
                <a16:creationId xmlns:a16="http://schemas.microsoft.com/office/drawing/2014/main" id="{E1946083-3C1A-4B6E-B365-0F57BDA58C1B}"/>
              </a:ext>
            </a:extLst>
          </p:cNvPr>
          <p:cNvSpPr/>
          <p:nvPr/>
        </p:nvSpPr>
        <p:spPr>
          <a:xfrm>
            <a:off x="1126671" y="3913052"/>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4</a:t>
            </a:r>
          </a:p>
        </p:txBody>
      </p:sp>
    </p:spTree>
    <p:extLst>
      <p:ext uri="{BB962C8B-B14F-4D97-AF65-F5344CB8AC3E}">
        <p14:creationId xmlns:p14="http://schemas.microsoft.com/office/powerpoint/2010/main" val="500750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6B9BDB-B814-46E5-ABDE-BF83E2A00244}"/>
              </a:ext>
            </a:extLst>
          </p:cNvPr>
          <p:cNvPicPr>
            <a:picLocks noChangeAspect="1"/>
          </p:cNvPicPr>
          <p:nvPr/>
        </p:nvPicPr>
        <p:blipFill>
          <a:blip r:embed="rId2"/>
          <a:stretch>
            <a:fillRect/>
          </a:stretch>
        </p:blipFill>
        <p:spPr>
          <a:xfrm>
            <a:off x="1791831" y="1567974"/>
            <a:ext cx="3170556" cy="3198368"/>
          </a:xfrm>
          <a:prstGeom prst="rect">
            <a:avLst/>
          </a:prstGeom>
        </p:spPr>
      </p:pic>
      <p:sp useBgFill="1">
        <p:nvSpPr>
          <p:cNvPr id="29" name="Rectangle 28">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939E06-B884-48E2-A024-042AA6CB08FA}"/>
              </a:ext>
            </a:extLst>
          </p:cNvPr>
          <p:cNvSpPr>
            <a:spLocks noGrp="1"/>
          </p:cNvSpPr>
          <p:nvPr>
            <p:ph type="title"/>
          </p:nvPr>
        </p:nvSpPr>
        <p:spPr>
          <a:xfrm>
            <a:off x="7010401" y="634947"/>
            <a:ext cx="4539342" cy="698554"/>
          </a:xfrm>
        </p:spPr>
        <p:txBody>
          <a:bodyPr>
            <a:normAutofit/>
          </a:bodyPr>
          <a:lstStyle/>
          <a:p>
            <a:r>
              <a:rPr lang="en-US" sz="4000" dirty="0"/>
              <a:t>Dashboard - Header</a:t>
            </a:r>
          </a:p>
        </p:txBody>
      </p:sp>
      <p:cxnSp>
        <p:nvCxnSpPr>
          <p:cNvPr id="31" name="Straight Connector 30">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36F62CB-80AB-43BE-9246-62343B81695E}"/>
              </a:ext>
            </a:extLst>
          </p:cNvPr>
          <p:cNvSpPr>
            <a:spLocks noGrp="1"/>
          </p:cNvSpPr>
          <p:nvPr>
            <p:ph idx="1"/>
          </p:nvPr>
        </p:nvSpPr>
        <p:spPr>
          <a:xfrm>
            <a:off x="7113817" y="1591893"/>
            <a:ext cx="4539342" cy="4285223"/>
          </a:xfrm>
          <a:solidFill>
            <a:schemeClr val="bg1"/>
          </a:solidFill>
        </p:spPr>
        <p:txBody>
          <a:bodyPr>
            <a:normAutofit fontScale="92500" lnSpcReduction="10000"/>
          </a:bodyPr>
          <a:lstStyle/>
          <a:p>
            <a:pPr>
              <a:lnSpc>
                <a:spcPct val="120000"/>
              </a:lnSpc>
              <a:buClr>
                <a:schemeClr val="bg1"/>
              </a:buClr>
              <a:buFont typeface="Wingdings" panose="05000000000000000000" pitchFamily="2" charset="2"/>
              <a:buChar char="v"/>
            </a:pPr>
            <a:r>
              <a:rPr lang="en-US" sz="1100" b="1" dirty="0"/>
              <a:t>  1. User Picture</a:t>
            </a:r>
          </a:p>
          <a:p>
            <a:pPr lvl="1">
              <a:lnSpc>
                <a:spcPct val="120000"/>
              </a:lnSpc>
              <a:buClr>
                <a:srgbClr val="003A5D"/>
              </a:buClr>
              <a:buFont typeface="Wingdings" panose="05000000000000000000" pitchFamily="2" charset="2"/>
              <a:buChar char="Ø"/>
            </a:pPr>
            <a:r>
              <a:rPr lang="en-US" sz="1100" dirty="0"/>
              <a:t>The profile picture of the user</a:t>
            </a:r>
          </a:p>
          <a:p>
            <a:pPr lvl="1">
              <a:lnSpc>
                <a:spcPct val="120000"/>
              </a:lnSpc>
              <a:buClr>
                <a:srgbClr val="003A5D"/>
              </a:buClr>
              <a:buFont typeface="Wingdings" panose="05000000000000000000" pitchFamily="2" charset="2"/>
              <a:buChar char="Ø"/>
            </a:pPr>
            <a:r>
              <a:rPr lang="en-US" sz="1100" dirty="0"/>
              <a:t>Clicking this opens up the menu for </a:t>
            </a:r>
            <a:r>
              <a:rPr lang="en-US" sz="1100" b="1" dirty="0"/>
              <a:t>3</a:t>
            </a:r>
            <a:r>
              <a:rPr lang="en-US" sz="1100" dirty="0"/>
              <a:t> – </a:t>
            </a:r>
            <a:r>
              <a:rPr lang="en-US" sz="1100" b="1" dirty="0"/>
              <a:t>5</a:t>
            </a:r>
            <a:r>
              <a:rPr lang="en-US" sz="1100" dirty="0"/>
              <a:t> elements</a:t>
            </a:r>
          </a:p>
          <a:p>
            <a:pPr marL="201168" lvl="1" indent="0">
              <a:lnSpc>
                <a:spcPct val="120000"/>
              </a:lnSpc>
              <a:buNone/>
            </a:pPr>
            <a:endParaRPr lang="en-US" sz="1100" dirty="0"/>
          </a:p>
          <a:p>
            <a:pPr marL="201168" lvl="1" indent="0">
              <a:lnSpc>
                <a:spcPct val="120000"/>
              </a:lnSpc>
              <a:buNone/>
            </a:pPr>
            <a:r>
              <a:rPr lang="en-US" sz="1100" b="1" dirty="0"/>
              <a:t>2. User Information</a:t>
            </a:r>
          </a:p>
          <a:p>
            <a:pPr lvl="1">
              <a:lnSpc>
                <a:spcPct val="120000"/>
              </a:lnSpc>
              <a:buClr>
                <a:srgbClr val="003A5D"/>
              </a:buClr>
              <a:buFont typeface="Wingdings" panose="05000000000000000000" pitchFamily="2" charset="2"/>
              <a:buChar char="Ø"/>
            </a:pPr>
            <a:r>
              <a:rPr lang="en-GB" sz="1100" dirty="0"/>
              <a:t>Displays the user’s full name and his/her role</a:t>
            </a:r>
          </a:p>
          <a:p>
            <a:pPr lvl="1">
              <a:lnSpc>
                <a:spcPct val="120000"/>
              </a:lnSpc>
              <a:buClr>
                <a:srgbClr val="003A5D"/>
              </a:buClr>
              <a:buFont typeface="Wingdings" panose="05000000000000000000" pitchFamily="2" charset="2"/>
              <a:buChar char="Ø"/>
            </a:pPr>
            <a:r>
              <a:rPr lang="en-GB" sz="1100" dirty="0"/>
              <a:t>Clicking this opens up the menu for </a:t>
            </a:r>
            <a:r>
              <a:rPr lang="en-GB" sz="1100" b="1" dirty="0"/>
              <a:t>3</a:t>
            </a:r>
            <a:r>
              <a:rPr lang="en-GB" sz="1100" dirty="0"/>
              <a:t> – </a:t>
            </a:r>
            <a:r>
              <a:rPr lang="en-GB" sz="1100" b="1" dirty="0"/>
              <a:t>5</a:t>
            </a:r>
            <a:r>
              <a:rPr lang="en-GB" sz="1100" dirty="0"/>
              <a:t> elements</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3. Change Password Option</a:t>
            </a:r>
            <a:endParaRPr lang="en-US" sz="1100" dirty="0"/>
          </a:p>
          <a:p>
            <a:pPr lvl="1">
              <a:lnSpc>
                <a:spcPct val="120000"/>
              </a:lnSpc>
              <a:buClr>
                <a:srgbClr val="003A5D"/>
              </a:buClr>
              <a:buFont typeface="Wingdings" panose="05000000000000000000" pitchFamily="2" charset="2"/>
              <a:buChar char="Ø"/>
            </a:pPr>
            <a:r>
              <a:rPr lang="en-GB" sz="1100" dirty="0"/>
              <a:t> Selecting this will trigger form for changing password</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4. Change Photo Option</a:t>
            </a:r>
          </a:p>
          <a:p>
            <a:pPr lvl="1">
              <a:lnSpc>
                <a:spcPct val="120000"/>
              </a:lnSpc>
              <a:buClr>
                <a:srgbClr val="003A5D"/>
              </a:buClr>
              <a:buFont typeface="Wingdings" panose="05000000000000000000" pitchFamily="2" charset="2"/>
              <a:buChar char="Ø"/>
            </a:pPr>
            <a:r>
              <a:rPr lang="en-US" sz="1100" dirty="0"/>
              <a:t> </a:t>
            </a:r>
            <a:r>
              <a:rPr lang="en-GB" sz="1100" dirty="0"/>
              <a:t>Selecting this will trigger form for changing photo</a:t>
            </a:r>
          </a:p>
          <a:p>
            <a:pPr lvl="1">
              <a:lnSpc>
                <a:spcPct val="120000"/>
              </a:lnSpc>
              <a:buClr>
                <a:srgbClr val="003A5D"/>
              </a:buClr>
              <a:buFont typeface="Wingdings" panose="05000000000000000000" pitchFamily="2" charset="2"/>
              <a:buChar char="Ø"/>
            </a:pPr>
            <a:endParaRPr lang="en-US" sz="1100" dirty="0"/>
          </a:p>
          <a:p>
            <a:pPr marL="201168" lvl="1" indent="0">
              <a:lnSpc>
                <a:spcPct val="120000"/>
              </a:lnSpc>
              <a:buNone/>
            </a:pPr>
            <a:r>
              <a:rPr lang="en-US" sz="1100" b="1" dirty="0"/>
              <a:t>5. Logout Option</a:t>
            </a:r>
          </a:p>
          <a:p>
            <a:pPr lvl="1">
              <a:lnSpc>
                <a:spcPct val="120000"/>
              </a:lnSpc>
              <a:buClr>
                <a:srgbClr val="003A5D"/>
              </a:buClr>
              <a:buFont typeface="Wingdings" panose="05000000000000000000" pitchFamily="2" charset="2"/>
              <a:buChar char="Ø"/>
            </a:pPr>
            <a:r>
              <a:rPr lang="en-US" sz="1100" dirty="0"/>
              <a:t>  Selecting this option will logout the user’s account and will redirect to login page</a:t>
            </a:r>
          </a:p>
          <a:p>
            <a:pPr lvl="1">
              <a:lnSpc>
                <a:spcPct val="120000"/>
              </a:lnSpc>
              <a:buClr>
                <a:srgbClr val="003A5D"/>
              </a:buClr>
              <a:buFont typeface="Wingdings" panose="05000000000000000000" pitchFamily="2" charset="2"/>
              <a:buChar char="Ø"/>
            </a:pPr>
            <a:endParaRPr lang="en-US" sz="1100" dirty="0"/>
          </a:p>
        </p:txBody>
      </p:sp>
      <p:sp>
        <p:nvSpPr>
          <p:cNvPr id="33" name="Rectangle 32">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E62E1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Rectangle 34">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003A5D"/>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Oval 4">
            <a:extLst>
              <a:ext uri="{FF2B5EF4-FFF2-40B4-BE49-F238E27FC236}">
                <a16:creationId xmlns:a16="http://schemas.microsoft.com/office/drawing/2014/main" id="{267CB101-1D66-47D2-A050-8D0E10354AA2}"/>
              </a:ext>
            </a:extLst>
          </p:cNvPr>
          <p:cNvSpPr/>
          <p:nvPr/>
        </p:nvSpPr>
        <p:spPr>
          <a:xfrm>
            <a:off x="3114949" y="1874883"/>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1</a:t>
            </a:r>
          </a:p>
        </p:txBody>
      </p:sp>
      <p:sp>
        <p:nvSpPr>
          <p:cNvPr id="13" name="Oval 12">
            <a:extLst>
              <a:ext uri="{FF2B5EF4-FFF2-40B4-BE49-F238E27FC236}">
                <a16:creationId xmlns:a16="http://schemas.microsoft.com/office/drawing/2014/main" id="{090F771A-A0C6-48EB-B66C-F0E84F22BFB6}"/>
              </a:ext>
            </a:extLst>
          </p:cNvPr>
          <p:cNvSpPr/>
          <p:nvPr/>
        </p:nvSpPr>
        <p:spPr>
          <a:xfrm>
            <a:off x="4739775" y="1874883"/>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2</a:t>
            </a:r>
          </a:p>
        </p:txBody>
      </p:sp>
      <p:sp>
        <p:nvSpPr>
          <p:cNvPr id="14" name="Oval 13">
            <a:extLst>
              <a:ext uri="{FF2B5EF4-FFF2-40B4-BE49-F238E27FC236}">
                <a16:creationId xmlns:a16="http://schemas.microsoft.com/office/drawing/2014/main" id="{9518AE85-3413-45EB-9079-AA04207CE063}"/>
              </a:ext>
            </a:extLst>
          </p:cNvPr>
          <p:cNvSpPr/>
          <p:nvPr/>
        </p:nvSpPr>
        <p:spPr>
          <a:xfrm>
            <a:off x="4280398" y="2725198"/>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3</a:t>
            </a:r>
          </a:p>
        </p:txBody>
      </p:sp>
      <p:sp>
        <p:nvSpPr>
          <p:cNvPr id="15" name="Oval 14">
            <a:extLst>
              <a:ext uri="{FF2B5EF4-FFF2-40B4-BE49-F238E27FC236}">
                <a16:creationId xmlns:a16="http://schemas.microsoft.com/office/drawing/2014/main" id="{E1946083-3C1A-4B6E-B365-0F57BDA58C1B}"/>
              </a:ext>
            </a:extLst>
          </p:cNvPr>
          <p:cNvSpPr/>
          <p:nvPr/>
        </p:nvSpPr>
        <p:spPr>
          <a:xfrm>
            <a:off x="4280398" y="3229570"/>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4</a:t>
            </a:r>
          </a:p>
        </p:txBody>
      </p:sp>
      <p:sp>
        <p:nvSpPr>
          <p:cNvPr id="16" name="Oval 15">
            <a:extLst>
              <a:ext uri="{FF2B5EF4-FFF2-40B4-BE49-F238E27FC236}">
                <a16:creationId xmlns:a16="http://schemas.microsoft.com/office/drawing/2014/main" id="{8B587F92-598E-4785-B3D3-64B7CE485CDE}"/>
              </a:ext>
            </a:extLst>
          </p:cNvPr>
          <p:cNvSpPr/>
          <p:nvPr/>
        </p:nvSpPr>
        <p:spPr>
          <a:xfrm>
            <a:off x="4280398" y="3866237"/>
            <a:ext cx="320040" cy="320040"/>
          </a:xfrm>
          <a:prstGeom prst="ellipse">
            <a:avLst/>
          </a:prstGeom>
          <a:solidFill>
            <a:srgbClr val="003A5D"/>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5</a:t>
            </a:r>
          </a:p>
        </p:txBody>
      </p:sp>
    </p:spTree>
    <p:extLst>
      <p:ext uri="{BB962C8B-B14F-4D97-AF65-F5344CB8AC3E}">
        <p14:creationId xmlns:p14="http://schemas.microsoft.com/office/powerpoint/2010/main" val="3137442620"/>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226911E-AE6C-4963-864C-FEDEB2DC7729}">
  <ds:schemaRefs>
    <ds:schemaRef ds:uri="http://schemas.microsoft.com/sharepoint/v3/contenttype/forms"/>
  </ds:schemaRefs>
</ds:datastoreItem>
</file>

<file path=customXml/itemProps2.xml><?xml version="1.0" encoding="utf-8"?>
<ds:datastoreItem xmlns:ds="http://schemas.openxmlformats.org/officeDocument/2006/customXml" ds:itemID="{B05550B3-F1C0-4D73-82FC-DDABEC8F0952}">
  <ds:schemaRefs>
    <ds:schemaRef ds:uri="http://schemas.microsoft.com/office/2006/metadata/properties"/>
    <ds:schemaRef ds:uri="http://purl.org/dc/terms/"/>
    <ds:schemaRef ds:uri="http://schemas.openxmlformats.org/package/2006/metadata/core-properties"/>
    <ds:schemaRef ds:uri="16c05727-aa75-4e4a-9b5f-8a80a1165891"/>
    <ds:schemaRef ds:uri="http://purl.org/dc/dcmitype/"/>
    <ds:schemaRef ds:uri="http://schemas.microsoft.com/office/2006/documentManagement/types"/>
    <ds:schemaRef ds:uri="http://schemas.microsoft.com/office/infopath/2007/PartnerControls"/>
    <ds:schemaRef ds:uri="http://purl.org/dc/elements/1.1/"/>
    <ds:schemaRef ds:uri="71af3243-3dd4-4a8d-8c0d-dd76da1f02a5"/>
    <ds:schemaRef ds:uri="http://www.w3.org/XML/1998/namespace"/>
  </ds:schemaRefs>
</ds:datastoreItem>
</file>

<file path=customXml/itemProps3.xml><?xml version="1.0" encoding="utf-8"?>
<ds:datastoreItem xmlns:ds="http://schemas.openxmlformats.org/officeDocument/2006/customXml" ds:itemID="{B6451C01-71EB-4236-9458-377C31D5C0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1412</Words>
  <Application>Microsoft Office PowerPoint</Application>
  <PresentationFormat>Widescreen</PresentationFormat>
  <Paragraphs>220</Paragraphs>
  <Slides>29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Calibri</vt:lpstr>
      <vt:lpstr>Calibri Light</vt:lpstr>
      <vt:lpstr>Source Sans Pro</vt:lpstr>
      <vt:lpstr>Wingdings</vt:lpstr>
      <vt:lpstr>Retrospect</vt:lpstr>
      <vt:lpstr>DF Coaching</vt:lpstr>
      <vt:lpstr>Table of Contents</vt:lpstr>
      <vt:lpstr>PowerPoint Presentation</vt:lpstr>
      <vt:lpstr>Process Workflow Coaching and Scorecard</vt:lpstr>
      <vt:lpstr>Process Workflow Triad Coaching</vt:lpstr>
      <vt:lpstr>Process Workflow Heart of Team Leaders </vt:lpstr>
      <vt:lpstr>Components</vt:lpstr>
      <vt:lpstr>Login - Form</vt:lpstr>
      <vt:lpstr>Dashboard - Header</vt:lpstr>
      <vt:lpstr>Dashboard - Sidebar</vt:lpstr>
      <vt:lpstr>Dashboard – Create Session Form</vt:lpstr>
      <vt:lpstr>Session</vt:lpstr>
      <vt:lpstr>Components Dashboard Counter Cards</vt:lpstr>
      <vt:lpstr>Components Dashboard Team Sessions</vt:lpstr>
      <vt:lpstr>Components Dashboard User Sessions</vt:lpstr>
      <vt:lpstr>Components Dashboard Exceptions</vt:lpstr>
      <vt:lpstr>Components Dashboard Overall Top Resource</vt:lpstr>
      <vt:lpstr>Components Dashboard Top 3 Resource</vt:lpstr>
      <vt:lpstr>Components Dashboard My Scorecard Status</vt:lpstr>
      <vt:lpstr>Components Dashboard Productivity Improvement</vt:lpstr>
      <vt:lpstr>Components Sessions History</vt:lpstr>
      <vt:lpstr>Components Sessions Feedback Form</vt:lpstr>
      <vt:lpstr>Components Admin Control Panel Add Credential</vt:lpstr>
      <vt:lpstr>Components Admin Control Panel Update Credential</vt:lpstr>
      <vt:lpstr>Components Admin Control Panel Delete Credential</vt:lpstr>
      <vt:lpstr>Components Admin Control Panel Upload Data</vt:lpstr>
      <vt:lpstr>Components Admin Control Panel Upload Manual Data</vt:lpstr>
      <vt:lpstr>Components Admin Control Panel Update Scorecard Items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2020-03-10T03:55:38Z</dcterms:created>
  <dcterms:modified xsi:type="dcterms:W3CDTF">2020-03-10T09:00:43Z</dcterms:modified>
</cp:coreProperties>
</file>